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8" r:id="rId3"/>
    <p:sldId id="257" r:id="rId4"/>
    <p:sldId id="258" r:id="rId5"/>
    <p:sldId id="259" r:id="rId6"/>
    <p:sldId id="261" r:id="rId7"/>
    <p:sldId id="264" r:id="rId8"/>
    <p:sldId id="275" r:id="rId9"/>
    <p:sldId id="265" r:id="rId10"/>
    <p:sldId id="266" r:id="rId11"/>
    <p:sldId id="267" r:id="rId12"/>
    <p:sldId id="273" r:id="rId13"/>
    <p:sldId id="269" r:id="rId14"/>
    <p:sldId id="274"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4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5CB5B41-48DC-4558-9B03-25C3346BA1D0}"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EA1CBCC0-F8EF-4677-99E2-8437727EFDB7}"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5B41-48DC-4558-9B03-25C3346BA1D0}"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BCC0-F8EF-4677-99E2-8437727EFD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5B41-48DC-4558-9B03-25C3346BA1D0}"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BCC0-F8EF-4677-99E2-8437727EFD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D5CB5B41-48DC-4558-9B03-25C3346BA1D0}"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BCC0-F8EF-4677-99E2-8437727EFDB7}"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5CB5B41-48DC-4558-9B03-25C3346BA1D0}"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BCC0-F8EF-4677-99E2-8437727EFDB7}"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CB5B41-48DC-4558-9B03-25C3346BA1D0}"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BCC0-F8EF-4677-99E2-8437727EFDB7}"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5CB5B41-48DC-4558-9B03-25C3346BA1D0}" type="datetimeFigureOut">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CBCC0-F8EF-4677-99E2-8437727EFDB7}"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D5CB5B41-48DC-4558-9B03-25C3346BA1D0}" type="datetimeFigureOut">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CBCC0-F8EF-4677-99E2-8437727EFDB7}"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5B41-48DC-4558-9B03-25C3346BA1D0}" type="datetimeFigureOut">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CBCC0-F8EF-4677-99E2-8437727EFD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D5CB5B41-48DC-4558-9B03-25C3346BA1D0}"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BCC0-F8EF-4677-99E2-8437727EFDB7}"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D5CB5B41-48DC-4558-9B03-25C3346BA1D0}"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BCC0-F8EF-4677-99E2-8437727EFDB7}"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D5CB5B41-48DC-4558-9B03-25C3346BA1D0}" type="datetimeFigureOut">
              <a:rPr lang="en-US" smtClean="0"/>
              <a:t>11/15/2013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A1CBCC0-F8EF-4677-99E2-8437727EFD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Japanese Section</a:t>
            </a:r>
          </a:p>
          <a:p>
            <a:r>
              <a:rPr lang="en-US" dirty="0" smtClean="0"/>
              <a:t>Department of Languages, Literatures and Linguistics</a:t>
            </a:r>
          </a:p>
          <a:p>
            <a:r>
              <a:rPr lang="en-US" dirty="0" smtClean="0"/>
              <a:t>York University</a:t>
            </a:r>
            <a:endParaRPr lang="en-US" dirty="0"/>
          </a:p>
        </p:txBody>
      </p:sp>
      <p:sp>
        <p:nvSpPr>
          <p:cNvPr id="2" name="Title 1"/>
          <p:cNvSpPr>
            <a:spLocks noGrp="1"/>
          </p:cNvSpPr>
          <p:nvPr>
            <p:ph type="title"/>
          </p:nvPr>
        </p:nvSpPr>
        <p:spPr>
          <a:xfrm>
            <a:off x="3739896" y="533400"/>
            <a:ext cx="5120640" cy="3188208"/>
          </a:xfrm>
        </p:spPr>
        <p:txBody>
          <a:bodyPr>
            <a:normAutofit/>
          </a:bodyPr>
          <a:lstStyle/>
          <a:p>
            <a:r>
              <a:rPr lang="en-US" sz="2000" dirty="0" smtClean="0"/>
              <a:t>Launching reception for:</a:t>
            </a:r>
            <a:r>
              <a:rPr lang="en-US" dirty="0" smtClean="0"/>
              <a:t/>
            </a:r>
            <a:br>
              <a:rPr lang="en-US" dirty="0" smtClean="0"/>
            </a:br>
            <a:r>
              <a:rPr lang="en-US" dirty="0"/>
              <a:t/>
            </a:r>
            <a:br>
              <a:rPr lang="en-US" dirty="0"/>
            </a:br>
            <a:r>
              <a:rPr lang="en-US" dirty="0" err="1" smtClean="0"/>
              <a:t>Honours</a:t>
            </a:r>
            <a:r>
              <a:rPr lang="en-US" dirty="0" smtClean="0"/>
              <a:t> Minor Degree Program</a:t>
            </a:r>
            <a:br>
              <a:rPr lang="en-US" dirty="0" smtClean="0"/>
            </a:br>
            <a:r>
              <a:rPr lang="en-US" dirty="0" smtClean="0"/>
              <a:t>in </a:t>
            </a:r>
            <a:r>
              <a:rPr lang="en-US" dirty="0" err="1" smtClean="0"/>
              <a:t>japanese</a:t>
            </a:r>
            <a:r>
              <a:rPr lang="en-US" dirty="0" smtClean="0"/>
              <a:t> Studies</a:t>
            </a:r>
            <a:endParaRPr lang="en-US" dirty="0"/>
          </a:p>
        </p:txBody>
      </p:sp>
    </p:spTree>
    <p:extLst>
      <p:ext uri="{BB962C8B-B14F-4D97-AF65-F5344CB8AC3E}">
        <p14:creationId xmlns:p14="http://schemas.microsoft.com/office/powerpoint/2010/main" val="333308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Professor Sheila </a:t>
            </a:r>
            <a:r>
              <a:rPr lang="en-US" dirty="0" err="1" smtClean="0"/>
              <a:t>Embleton</a:t>
            </a:r>
            <a:r>
              <a:rPr lang="en-US" dirty="0" smtClean="0"/>
              <a:t/>
            </a:r>
            <a:br>
              <a:rPr lang="en-US" dirty="0" smtClean="0"/>
            </a:br>
            <a:r>
              <a:rPr lang="en-US" sz="2700" dirty="0" smtClean="0"/>
              <a:t>Former VP Academic, York University</a:t>
            </a:r>
            <a:endParaRPr lang="en-US" sz="2700" dirty="0"/>
          </a:p>
        </p:txBody>
      </p:sp>
      <p:sp>
        <p:nvSpPr>
          <p:cNvPr id="3" name="Content Placeholder 2"/>
          <p:cNvSpPr>
            <a:spLocks noGrp="1"/>
          </p:cNvSpPr>
          <p:nvPr>
            <p:ph sz="quarter" idx="13"/>
          </p:nvPr>
        </p:nvSpPr>
        <p:spPr>
          <a:xfrm>
            <a:off x="274320" y="1298448"/>
            <a:ext cx="8595360" cy="5254752"/>
          </a:xfrm>
        </p:spPr>
        <p:txBody>
          <a:bodyPr>
            <a:normAutofit fontScale="25000" lnSpcReduction="20000"/>
          </a:bodyPr>
          <a:lstStyle/>
          <a:p>
            <a:pPr marL="0" indent="0">
              <a:buNone/>
            </a:pPr>
            <a:r>
              <a:rPr lang="en-US" sz="5600" dirty="0"/>
              <a:t>I'm sorry I can't be with you today. I'm in Banff for the Royal Society of Canada meetings -- at the induction of two colleagues whose files I prepared last year, Bettina Bradbury and Adrian Shubert (our former Associate VP International). I was delighted to hear that this Japanese minor program had finally passed all our myriad internal approval processes at York. One sometimes has to wonder how such good ideas can take so long to implement, at a university that considers itself innovative and at the forefront of internationalization. I remember that Norio's vision of having at least a minor in Japanese began during my term as VP Academic &amp; Provost, and I was of course pleased to be able to support it in whatever ways I could, which was mostly via advice and sending supportive thoughts his way, because it was his energy and determination that carried this through from concept to reality. York has been a national leader in teaching Japanese, largely ascribable to Norio's leadership, supported further by an extremely able set of other professors and instructors throughout the years and including currently. Our Japanese language teaching program has been phenomenally successful, as evidenced for example by continuing large enrolments and the number of our students who have won significant prizes in the provincial and national Japanese Speech Competitions over many years. Norio's innovations in the technology of language teaching have been both praised highly and used, both inside York (</a:t>
            </a:r>
            <a:r>
              <a:rPr lang="en-US" sz="5600" dirty="0" err="1"/>
              <a:t>Glendon</a:t>
            </a:r>
            <a:r>
              <a:rPr lang="en-US" sz="5600" dirty="0"/>
              <a:t>) and outside York (St Mary's, Havana). The Asia Pacific Foundation of Canada has just released (Tuesday, November 5) its report, </a:t>
            </a:r>
            <a:r>
              <a:rPr lang="en-US" sz="5600" i="1" dirty="0"/>
              <a:t>Canada's Asia Challenge; Creating Competence for the Next Generation of Canadians</a:t>
            </a:r>
            <a:r>
              <a:rPr lang="en-US" sz="5600" dirty="0"/>
              <a:t> (one of the </a:t>
            </a:r>
            <a:r>
              <a:rPr lang="en-US" sz="5600" dirty="0" err="1"/>
              <a:t>panellists</a:t>
            </a:r>
            <a:r>
              <a:rPr lang="en-US" sz="5600" dirty="0"/>
              <a:t> was our own Michael Stevenson). This report worries about Canada's knowledge of Asia and therefore Canada's ability to compete, to take advantage of the economic prosperity that deeper relationships with Asia can bring to all Canadians. Language is a part of this, but so also are culture, history, law, the fine arts, etc. There is little national vision around this, but instead what the report calls "islands of excellence", of which we need many </a:t>
            </a:r>
            <a:r>
              <a:rPr lang="en-US" sz="5600" dirty="0" err="1"/>
              <a:t>many</a:t>
            </a:r>
            <a:r>
              <a:rPr lang="en-US" sz="5600" dirty="0"/>
              <a:t> more. I am so happy that one of those islands of excellence in the development of Asia competence in the next generation is York University, and that the Japanese program is one of our clear strengths. The launch of the Japanese minor then is one further part of that, a very visible part, and will do its share of improving Canada's Asia competence -- a small part of this much bigger picture. And I know Norio has yet more plans to enhance the Japanese program, and further develop Asia competence in our students, but I'll leave my praise of that to the next reception. Again, sorry for my absence, but please accept my warm congratulations on achieving this important milestone. </a:t>
            </a:r>
            <a:br>
              <a:rPr lang="en-US" sz="5600" dirty="0"/>
            </a:br>
            <a:r>
              <a:rPr lang="en-US" sz="5600" dirty="0"/>
              <a:t/>
            </a:r>
            <a:br>
              <a:rPr lang="en-US" sz="5600" dirty="0"/>
            </a:br>
            <a:r>
              <a:rPr lang="en-US" sz="5600" dirty="0"/>
              <a:t>Sheila </a:t>
            </a:r>
            <a:br>
              <a:rPr lang="en-US" sz="5600" dirty="0"/>
            </a:br>
            <a:r>
              <a:rPr lang="en-US" sz="2900" dirty="0"/>
              <a:t/>
            </a:r>
            <a:br>
              <a:rPr lang="en-US" sz="2900" dirty="0"/>
            </a:br>
            <a:r>
              <a:rPr lang="en-US" sz="2900" dirty="0"/>
              <a:t/>
            </a:r>
            <a:br>
              <a:rPr lang="en-US" sz="2900" dirty="0"/>
            </a:br>
            <a:r>
              <a:rPr lang="en-US" sz="2900" dirty="0"/>
              <a:t/>
            </a:r>
            <a:br>
              <a:rPr lang="en-US" sz="29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35997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Professor </a:t>
            </a:r>
            <a:r>
              <a:rPr lang="en-US" dirty="0" err="1" smtClean="0"/>
              <a:t>Fumiko</a:t>
            </a:r>
            <a:r>
              <a:rPr lang="en-US" dirty="0" smtClean="0"/>
              <a:t> </a:t>
            </a:r>
            <a:r>
              <a:rPr lang="en-US" dirty="0" err="1" smtClean="0"/>
              <a:t>Ikawa</a:t>
            </a:r>
            <a:r>
              <a:rPr lang="en-US" dirty="0" smtClean="0"/>
              <a:t>-Smith</a:t>
            </a:r>
            <a:br>
              <a:rPr lang="en-US" dirty="0" smtClean="0"/>
            </a:br>
            <a:r>
              <a:rPr lang="en-US" sz="2700" dirty="0" smtClean="0"/>
              <a:t>Former President of JSAC, McGill University</a:t>
            </a:r>
            <a:endParaRPr lang="en-US" sz="2700" dirty="0"/>
          </a:p>
        </p:txBody>
      </p:sp>
      <p:sp>
        <p:nvSpPr>
          <p:cNvPr id="3" name="Content Placeholder 2"/>
          <p:cNvSpPr>
            <a:spLocks noGrp="1"/>
          </p:cNvSpPr>
          <p:nvPr>
            <p:ph sz="quarter" idx="13"/>
          </p:nvPr>
        </p:nvSpPr>
        <p:spPr>
          <a:xfrm>
            <a:off x="274320" y="1298448"/>
            <a:ext cx="8595360" cy="5407152"/>
          </a:xfrm>
        </p:spPr>
        <p:txBody>
          <a:bodyPr>
            <a:normAutofit fontScale="62500" lnSpcReduction="20000"/>
          </a:bodyPr>
          <a:lstStyle/>
          <a:p>
            <a:pPr marL="0" indent="0">
              <a:buNone/>
            </a:pPr>
            <a:r>
              <a:rPr lang="en-CA" dirty="0"/>
              <a:t>Hallo, Everyone!!</a:t>
            </a:r>
            <a:endParaRPr lang="en-US" dirty="0"/>
          </a:p>
          <a:p>
            <a:pPr marL="0" indent="0">
              <a:buNone/>
            </a:pPr>
            <a:r>
              <a:rPr lang="en-CA" dirty="0"/>
              <a:t> </a:t>
            </a:r>
            <a:endParaRPr lang="en-US" dirty="0"/>
          </a:p>
          <a:p>
            <a:pPr marL="0" indent="0">
              <a:buNone/>
            </a:pPr>
            <a:r>
              <a:rPr lang="en-CA" dirty="0"/>
              <a:t>I am honoured to have this opportunity to send a congratulatory message on the occasion of launch of the Honours Minor Program in Japanese Studies at York University. </a:t>
            </a:r>
            <a:endParaRPr lang="en-US" dirty="0"/>
          </a:p>
          <a:p>
            <a:pPr marL="0" indent="0">
              <a:buNone/>
            </a:pPr>
            <a:r>
              <a:rPr lang="en-CA" dirty="0"/>
              <a:t> </a:t>
            </a:r>
            <a:endParaRPr lang="en-US" dirty="0"/>
          </a:p>
          <a:p>
            <a:pPr marL="0" indent="0">
              <a:buNone/>
            </a:pPr>
            <a:r>
              <a:rPr lang="en-CA" dirty="0"/>
              <a:t>As one of the founding members of the Japan Studies Association of Canada (JSAC), established in 1987, and its past President (1999-2000, 2004-2007), I always find it   encouraging to see a new Japanese Studies program being launched at a Canadian university. This Program being inaugurated today is of a particular interest, as it is the only program that is fully web-based, offering the benefits to students in a much wider area than usual, thus contributing effectively to the development of Japanese Studies in Canada. The Program is also unique in Canada, and probably in North America, in that it places the primary emphasis on acquisition of advanced language skill, not simply as a tool for conducting research as part of an interdisciplinary East Asian Studies program. Yet, the program clearly provides sufficient instruction in Japanese culture and society, and on cross-cultural and non-verbal communication.</a:t>
            </a:r>
            <a:endParaRPr lang="en-US" dirty="0"/>
          </a:p>
          <a:p>
            <a:pPr marL="0" indent="0">
              <a:buNone/>
            </a:pPr>
            <a:r>
              <a:rPr lang="en-CA" dirty="0"/>
              <a:t> </a:t>
            </a:r>
            <a:endParaRPr lang="en-US" dirty="0"/>
          </a:p>
          <a:p>
            <a:pPr marL="0" indent="0">
              <a:buNone/>
            </a:pPr>
            <a:r>
              <a:rPr lang="en-CA" dirty="0"/>
              <a:t>With this degree program in place, York students, on graduation, will have tangible credential of the high quality of the training they received at the University, which has been attested by the excellent records York University students have attained at such events as Japanese language speech contests and JSAC-sponsored essay competitions over the years. </a:t>
            </a:r>
            <a:endParaRPr lang="en-US" dirty="0"/>
          </a:p>
          <a:p>
            <a:pPr marL="0" indent="0">
              <a:buNone/>
            </a:pPr>
            <a:r>
              <a:rPr lang="en-CA" dirty="0"/>
              <a:t> </a:t>
            </a:r>
            <a:endParaRPr lang="en-US" dirty="0"/>
          </a:p>
          <a:p>
            <a:pPr marL="0" indent="0">
              <a:buNone/>
            </a:pPr>
            <a:r>
              <a:rPr lang="en-CA" dirty="0"/>
              <a:t>Congratulations again, to Ota-sensei, and everyone at York University!!</a:t>
            </a:r>
            <a:endParaRPr lang="en-US" dirty="0"/>
          </a:p>
          <a:p>
            <a:pPr marL="0" indent="0">
              <a:buNone/>
            </a:pPr>
            <a:r>
              <a:rPr lang="en-CA" dirty="0"/>
              <a:t> </a:t>
            </a:r>
            <a:endParaRPr lang="en-US" dirty="0"/>
          </a:p>
          <a:p>
            <a:pPr marL="0" indent="0">
              <a:buNone/>
            </a:pPr>
            <a:r>
              <a:rPr lang="en-CA" dirty="0"/>
              <a:t> </a:t>
            </a:r>
            <a:endParaRPr lang="en-US" dirty="0"/>
          </a:p>
          <a:p>
            <a:pPr marL="0" indent="0">
              <a:buNone/>
            </a:pPr>
            <a:r>
              <a:rPr lang="en-CA" dirty="0" err="1"/>
              <a:t>Fumiko</a:t>
            </a:r>
            <a:r>
              <a:rPr lang="en-CA" dirty="0"/>
              <a:t> </a:t>
            </a:r>
            <a:r>
              <a:rPr lang="en-CA" dirty="0" err="1"/>
              <a:t>Ikawa</a:t>
            </a:r>
            <a:r>
              <a:rPr lang="en-CA" dirty="0"/>
              <a:t>-Smith, PhD</a:t>
            </a:r>
            <a:endParaRPr lang="en-US" dirty="0"/>
          </a:p>
          <a:p>
            <a:endParaRPr lang="en-US" dirty="0"/>
          </a:p>
        </p:txBody>
      </p:sp>
      <p:pic>
        <p:nvPicPr>
          <p:cNvPr id="5" name="Picture 4"/>
          <p:cNvPicPr>
            <a:picLocks noChangeAspect="1"/>
          </p:cNvPicPr>
          <p:nvPr/>
        </p:nvPicPr>
        <p:blipFill>
          <a:blip r:embed="rId2"/>
          <a:stretch>
            <a:fillRect/>
          </a:stretch>
        </p:blipFill>
        <p:spPr>
          <a:xfrm>
            <a:off x="6629400" y="4916099"/>
            <a:ext cx="2047218" cy="1789501"/>
          </a:xfrm>
          <a:prstGeom prst="rect">
            <a:avLst/>
          </a:prstGeom>
        </p:spPr>
      </p:pic>
    </p:spTree>
    <p:extLst>
      <p:ext uri="{BB962C8B-B14F-4D97-AF65-F5344CB8AC3E}">
        <p14:creationId xmlns:p14="http://schemas.microsoft.com/office/powerpoint/2010/main" val="1831918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57600" y="762000"/>
            <a:ext cx="5120640" cy="533400"/>
          </a:xfrm>
        </p:spPr>
        <p:txBody>
          <a:bodyPr>
            <a:normAutofit lnSpcReduction="10000"/>
          </a:bodyPr>
          <a:lstStyle/>
          <a:p>
            <a:r>
              <a:rPr lang="en-US" sz="3200" dirty="0" smtClean="0"/>
              <a:t>Special </a:t>
            </a:r>
            <a:r>
              <a:rPr lang="en-US" sz="3200" dirty="0" smtClean="0"/>
              <a:t>t</a:t>
            </a:r>
            <a:r>
              <a:rPr lang="en-US" sz="3200" dirty="0" smtClean="0"/>
              <a:t>hanks </a:t>
            </a:r>
            <a:r>
              <a:rPr lang="en-US" sz="3200" dirty="0" smtClean="0"/>
              <a:t>to:</a:t>
            </a:r>
            <a:endParaRPr lang="en-US" sz="3200" dirty="0"/>
          </a:p>
        </p:txBody>
      </p:sp>
      <p:sp>
        <p:nvSpPr>
          <p:cNvPr id="3" name="Title 2"/>
          <p:cNvSpPr>
            <a:spLocks noGrp="1"/>
          </p:cNvSpPr>
          <p:nvPr>
            <p:ph type="title"/>
          </p:nvPr>
        </p:nvSpPr>
        <p:spPr>
          <a:xfrm>
            <a:off x="3733800" y="1447800"/>
            <a:ext cx="5129543" cy="4419599"/>
          </a:xfrm>
        </p:spPr>
        <p:txBody>
          <a:bodyPr>
            <a:noAutofit/>
          </a:bodyPr>
          <a:lstStyle/>
          <a:p>
            <a:r>
              <a:rPr lang="en-US" sz="1400" dirty="0" smtClean="0"/>
              <a:t>Professor martin singer</a:t>
            </a:r>
            <a:br>
              <a:rPr lang="en-US" sz="1400" dirty="0" smtClean="0"/>
            </a:br>
            <a:r>
              <a:rPr lang="en-US" sz="1400" dirty="0" smtClean="0"/>
              <a:t>dean</a:t>
            </a:r>
            <a:r>
              <a:rPr lang="en-US" sz="1400" dirty="0"/>
              <a:t/>
            </a:r>
            <a:br>
              <a:rPr lang="en-US" sz="1400" dirty="0"/>
            </a:br>
            <a:r>
              <a:rPr lang="en-US" sz="1400" dirty="0"/>
              <a:t>Faculty of Liberal Arts and Professional Studies </a:t>
            </a:r>
            <a:r>
              <a:rPr lang="en-US" sz="1400" dirty="0" smtClean="0"/>
              <a:t/>
            </a:r>
            <a:br>
              <a:rPr lang="en-US" sz="1400" dirty="0" smtClean="0"/>
            </a:br>
            <a:r>
              <a:rPr lang="en-US" sz="1400" dirty="0" smtClean="0"/>
              <a:t/>
            </a:r>
            <a:br>
              <a:rPr lang="en-US" sz="1400" dirty="0" smtClean="0"/>
            </a:br>
            <a:r>
              <a:rPr lang="en-US" sz="1400" dirty="0" smtClean="0"/>
              <a:t>Dr. Vivian </a:t>
            </a:r>
            <a:r>
              <a:rPr lang="en-US" sz="1400" dirty="0"/>
              <a:t>Olender, Ph.D. </a:t>
            </a:r>
            <a:br>
              <a:rPr lang="en-US" sz="1400" dirty="0"/>
            </a:br>
            <a:r>
              <a:rPr lang="en-US" sz="1400" dirty="0"/>
              <a:t>Curriculum Manager </a:t>
            </a:r>
            <a:br>
              <a:rPr lang="en-US" sz="1400" dirty="0"/>
            </a:br>
            <a:r>
              <a:rPr lang="en-US" sz="1400" dirty="0"/>
              <a:t>Faculty of Liberal Arts and Professional Studies </a:t>
            </a:r>
            <a:br>
              <a:rPr lang="en-US" sz="1400" dirty="0"/>
            </a:br>
            <a:r>
              <a:rPr lang="en-US" sz="1400" dirty="0"/>
              <a:t>Office of the Dean </a:t>
            </a:r>
            <a:r>
              <a:rPr lang="en-US" sz="1400" dirty="0" smtClean="0"/>
              <a:t/>
            </a:r>
            <a:br>
              <a:rPr lang="en-US" sz="1400" dirty="0" smtClean="0"/>
            </a:br>
            <a:r>
              <a:rPr lang="en-US" sz="1400" dirty="0"/>
              <a:t/>
            </a:r>
            <a:br>
              <a:rPr lang="en-US" sz="1400" dirty="0"/>
            </a:br>
            <a:r>
              <a:rPr lang="en-US" sz="1400" dirty="0" smtClean="0"/>
              <a:t>Professor Sheila </a:t>
            </a:r>
            <a:r>
              <a:rPr lang="en-US" sz="1400" dirty="0" err="1" smtClean="0"/>
              <a:t>embleton</a:t>
            </a:r>
            <a:r>
              <a:rPr lang="en-US" sz="1400" dirty="0" smtClean="0"/>
              <a:t/>
            </a:r>
            <a:br>
              <a:rPr lang="en-US" sz="1400" dirty="0" smtClean="0"/>
            </a:br>
            <a:r>
              <a:rPr lang="en-US" sz="1400" dirty="0" smtClean="0"/>
              <a:t>former vice president academic  &amp; provost</a:t>
            </a:r>
            <a:r>
              <a:rPr lang="en-US" sz="1400" dirty="0" smtClean="0"/>
              <a:t/>
            </a:r>
            <a:br>
              <a:rPr lang="en-US" sz="1400" dirty="0" smtClean="0"/>
            </a:br>
            <a:r>
              <a:rPr lang="en-US" sz="1400" dirty="0"/>
              <a:t/>
            </a:r>
            <a:br>
              <a:rPr lang="en-US" sz="1400" dirty="0"/>
            </a:br>
            <a:r>
              <a:rPr lang="en-US" sz="1400" dirty="0" err="1" smtClean="0"/>
              <a:t>ms.</a:t>
            </a:r>
            <a:r>
              <a:rPr lang="en-US" sz="1400" dirty="0" smtClean="0"/>
              <a:t> Cheryl </a:t>
            </a:r>
            <a:r>
              <a:rPr lang="en-US" sz="1400" dirty="0"/>
              <a:t>Underhill </a:t>
            </a:r>
            <a:br>
              <a:rPr lang="en-US" sz="1400" dirty="0"/>
            </a:br>
            <a:r>
              <a:rPr lang="en-US" sz="1400" dirty="0"/>
              <a:t>Assistant Secretary of the University </a:t>
            </a:r>
            <a:br>
              <a:rPr lang="en-US" sz="1400" dirty="0"/>
            </a:br>
            <a:r>
              <a:rPr lang="en-US" sz="1400" dirty="0" err="1"/>
              <a:t>University</a:t>
            </a:r>
            <a:r>
              <a:rPr lang="en-US" sz="1400" dirty="0"/>
              <a:t> </a:t>
            </a:r>
            <a:r>
              <a:rPr lang="en-US" sz="1400" dirty="0" smtClean="0"/>
              <a:t>Secretariat</a:t>
            </a:r>
            <a:br>
              <a:rPr lang="en-US" sz="1400" dirty="0" smtClean="0"/>
            </a:br>
            <a:r>
              <a:rPr lang="en-US" sz="1400" dirty="0"/>
              <a:t/>
            </a:r>
            <a:br>
              <a:rPr lang="en-US" sz="1400" dirty="0"/>
            </a:br>
            <a:r>
              <a:rPr lang="en-US" sz="1400" dirty="0" smtClean="0"/>
              <a:t>rev. Frances </a:t>
            </a:r>
            <a:r>
              <a:rPr lang="en-US" sz="1400" dirty="0" smtClean="0"/>
              <a:t>e. </a:t>
            </a:r>
            <a:r>
              <a:rPr lang="en-US" sz="1400" dirty="0" err="1" smtClean="0"/>
              <a:t>ota</a:t>
            </a:r>
            <a:r>
              <a:rPr lang="en-US" sz="1400" dirty="0" smtClean="0"/>
              <a:t/>
            </a:r>
            <a:br>
              <a:rPr lang="en-US" sz="1400" dirty="0" smtClean="0"/>
            </a:br>
            <a:r>
              <a:rPr lang="en-US" sz="1400" dirty="0" smtClean="0"/>
              <a:t>Minister</a:t>
            </a:r>
            <a:br>
              <a:rPr lang="en-US" sz="1400" dirty="0" smtClean="0"/>
            </a:br>
            <a:r>
              <a:rPr lang="en-US" sz="1400" dirty="0" smtClean="0"/>
              <a:t>United church of </a:t>
            </a:r>
            <a:r>
              <a:rPr lang="en-US" sz="1400" dirty="0" err="1" smtClean="0"/>
              <a:t>canada</a:t>
            </a:r>
            <a:endParaRPr lang="en-US" sz="1400" dirty="0"/>
          </a:p>
        </p:txBody>
      </p:sp>
    </p:spTree>
    <p:extLst>
      <p:ext uri="{BB962C8B-B14F-4D97-AF65-F5344CB8AC3E}">
        <p14:creationId xmlns:p14="http://schemas.microsoft.com/office/powerpoint/2010/main" val="3324667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AP/JP3000 6.0 </a:t>
            </a:r>
          </a:p>
          <a:p>
            <a:r>
              <a:rPr lang="en-US" dirty="0" smtClean="0"/>
              <a:t>Advanced Modern Standard Japanese</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Students</a:t>
            </a:r>
            <a:br>
              <a:rPr lang="en-US" dirty="0" smtClean="0"/>
            </a:br>
            <a:r>
              <a:rPr lang="en-US" dirty="0"/>
              <a:t/>
            </a:r>
            <a:br>
              <a:rPr lang="en-US" dirty="0"/>
            </a:br>
            <a:r>
              <a:rPr lang="en-US" dirty="0" smtClean="0"/>
              <a:t>Ms. Lily </a:t>
            </a:r>
            <a:r>
              <a:rPr lang="en-US" dirty="0" err="1" smtClean="0"/>
              <a:t>mcdermit</a:t>
            </a:r>
            <a:r>
              <a:rPr lang="en-US" dirty="0" smtClean="0"/>
              <a:t/>
            </a:r>
            <a:br>
              <a:rPr lang="en-US" dirty="0" smtClean="0"/>
            </a:br>
            <a:r>
              <a:rPr lang="en-US" dirty="0" smtClean="0"/>
              <a:t>Mr. Tony Diu</a:t>
            </a:r>
            <a:endParaRPr lang="en-US" dirty="0"/>
          </a:p>
        </p:txBody>
      </p:sp>
    </p:spTree>
    <p:extLst>
      <p:ext uri="{BB962C8B-B14F-4D97-AF65-F5344CB8AC3E}">
        <p14:creationId xmlns:p14="http://schemas.microsoft.com/office/powerpoint/2010/main" val="3004480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33800" y="533400"/>
            <a:ext cx="5120640" cy="1066800"/>
          </a:xfrm>
        </p:spPr>
        <p:txBody>
          <a:bodyPr>
            <a:noAutofit/>
          </a:bodyPr>
          <a:lstStyle/>
          <a:p>
            <a:r>
              <a:rPr lang="en-US" sz="2800" dirty="0" smtClean="0"/>
              <a:t>Faculty members </a:t>
            </a:r>
          </a:p>
          <a:p>
            <a:r>
              <a:rPr lang="en-US" sz="2800" dirty="0" smtClean="0"/>
              <a:t>Japanese Section</a:t>
            </a:r>
            <a:endParaRPr lang="en-US" sz="2800" dirty="0"/>
          </a:p>
        </p:txBody>
      </p:sp>
      <p:sp>
        <p:nvSpPr>
          <p:cNvPr id="3" name="Title 2"/>
          <p:cNvSpPr>
            <a:spLocks noGrp="1"/>
          </p:cNvSpPr>
          <p:nvPr>
            <p:ph type="title"/>
          </p:nvPr>
        </p:nvSpPr>
        <p:spPr>
          <a:xfrm>
            <a:off x="3733800" y="2133599"/>
            <a:ext cx="5334000" cy="3429001"/>
          </a:xfrm>
        </p:spPr>
        <p:txBody>
          <a:bodyPr>
            <a:noAutofit/>
          </a:bodyPr>
          <a:lstStyle/>
          <a:p>
            <a:r>
              <a:rPr lang="en-US" sz="3200" dirty="0" smtClean="0"/>
              <a:t>Prof. </a:t>
            </a:r>
            <a:r>
              <a:rPr lang="en-US" sz="3200" dirty="0" err="1" smtClean="0"/>
              <a:t>kiyoko</a:t>
            </a:r>
            <a:r>
              <a:rPr lang="en-US" sz="3200" dirty="0" smtClean="0"/>
              <a:t> </a:t>
            </a:r>
            <a:r>
              <a:rPr lang="en-US" sz="3200" dirty="0" err="1" smtClean="0"/>
              <a:t>toratani</a:t>
            </a:r>
            <a:r>
              <a:rPr lang="en-US" sz="3200" dirty="0" smtClean="0"/>
              <a:t/>
            </a:r>
            <a:br>
              <a:rPr lang="en-US" sz="3200" dirty="0" smtClean="0"/>
            </a:br>
            <a:r>
              <a:rPr lang="en-US" sz="3200" dirty="0" smtClean="0"/>
              <a:t>prof. </a:t>
            </a:r>
            <a:r>
              <a:rPr lang="en-US" sz="3200" dirty="0" err="1" smtClean="0"/>
              <a:t>noriko</a:t>
            </a:r>
            <a:r>
              <a:rPr lang="en-US" sz="3200" dirty="0" smtClean="0"/>
              <a:t> </a:t>
            </a:r>
            <a:r>
              <a:rPr lang="en-US" sz="3200" dirty="0" err="1" smtClean="0"/>
              <a:t>yabuki-soh</a:t>
            </a:r>
            <a:r>
              <a:rPr lang="en-US" sz="3200" dirty="0" smtClean="0"/>
              <a:t/>
            </a:r>
            <a:br>
              <a:rPr lang="en-US" sz="3200" dirty="0" smtClean="0"/>
            </a:br>
            <a:r>
              <a:rPr lang="en-US" sz="3200" dirty="0" smtClean="0"/>
              <a:t>prof. </a:t>
            </a:r>
            <a:r>
              <a:rPr lang="en-US" sz="3200" dirty="0" err="1" smtClean="0"/>
              <a:t>kumiko</a:t>
            </a:r>
            <a:r>
              <a:rPr lang="en-US" sz="3200" dirty="0" smtClean="0"/>
              <a:t> </a:t>
            </a:r>
            <a:r>
              <a:rPr lang="en-US" sz="3200" dirty="0" err="1" smtClean="0"/>
              <a:t>inutsuka</a:t>
            </a:r>
            <a:r>
              <a:rPr lang="en-US" sz="3200" dirty="0" smtClean="0"/>
              <a:t/>
            </a:r>
            <a:br>
              <a:rPr lang="en-US" sz="3200" dirty="0" smtClean="0"/>
            </a:br>
            <a:r>
              <a:rPr lang="en-US" sz="3200" dirty="0" smtClean="0"/>
              <a:t>prof. </a:t>
            </a:r>
            <a:r>
              <a:rPr lang="en-US" sz="3200" dirty="0" err="1" smtClean="0"/>
              <a:t>akiko</a:t>
            </a:r>
            <a:r>
              <a:rPr lang="en-US" sz="3200" dirty="0" smtClean="0"/>
              <a:t> </a:t>
            </a:r>
            <a:r>
              <a:rPr lang="en-US" sz="3200" dirty="0" err="1" smtClean="0"/>
              <a:t>mitsui</a:t>
            </a:r>
            <a:r>
              <a:rPr lang="en-US" sz="3200" dirty="0" smtClean="0"/>
              <a:t/>
            </a:r>
            <a:br>
              <a:rPr lang="en-US" sz="3200" dirty="0" smtClean="0"/>
            </a:br>
            <a:r>
              <a:rPr lang="en-US" sz="3200" dirty="0" smtClean="0"/>
              <a:t/>
            </a:r>
            <a:br>
              <a:rPr lang="en-US" sz="3200" dirty="0" smtClean="0"/>
            </a:br>
            <a:r>
              <a:rPr lang="en-US" sz="3200" dirty="0" smtClean="0"/>
              <a:t>prof. </a:t>
            </a:r>
            <a:r>
              <a:rPr lang="en-US" sz="3200" dirty="0" err="1" smtClean="0"/>
              <a:t>norio</a:t>
            </a:r>
            <a:r>
              <a:rPr lang="en-US" sz="3200" dirty="0" smtClean="0"/>
              <a:t> </a:t>
            </a:r>
            <a:r>
              <a:rPr lang="en-US" sz="3200" dirty="0" err="1" smtClean="0"/>
              <a:t>ota</a:t>
            </a:r>
            <a:r>
              <a:rPr lang="en-US" sz="3200" dirty="0" smtClean="0"/>
              <a:t> </a:t>
            </a:r>
            <a:r>
              <a:rPr lang="en-US" sz="2000" dirty="0" smtClean="0"/>
              <a:t>(coordinator</a:t>
            </a:r>
            <a:r>
              <a:rPr lang="en-US" sz="2000" dirty="0"/>
              <a:t>)</a:t>
            </a:r>
          </a:p>
        </p:txBody>
      </p:sp>
    </p:spTree>
    <p:extLst>
      <p:ext uri="{BB962C8B-B14F-4D97-AF65-F5344CB8AC3E}">
        <p14:creationId xmlns:p14="http://schemas.microsoft.com/office/powerpoint/2010/main" val="357142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599"/>
          </a:xfrm>
        </p:spPr>
        <p:txBody>
          <a:bodyPr>
            <a:normAutofit/>
          </a:bodyPr>
          <a:lstStyle/>
          <a:p>
            <a:r>
              <a:rPr lang="en-US" sz="2800" dirty="0" smtClean="0"/>
              <a:t>Japanese Studies Program @ York University</a:t>
            </a:r>
            <a:endParaRPr lang="en-US" sz="28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1590320959"/>
              </p:ext>
            </p:extLst>
          </p:nvPr>
        </p:nvGraphicFramePr>
        <p:xfrm>
          <a:off x="276224" y="914400"/>
          <a:ext cx="8334376" cy="5733586"/>
        </p:xfrm>
        <a:graphic>
          <a:graphicData uri="http://schemas.openxmlformats.org/drawingml/2006/table">
            <a:tbl>
              <a:tblPr>
                <a:tableStyleId>{5C22544A-7EE6-4342-B048-85BDC9FD1C3A}</a:tableStyleId>
              </a:tblPr>
              <a:tblGrid>
                <a:gridCol w="8334376"/>
              </a:tblGrid>
              <a:tr h="1066800">
                <a:tc>
                  <a:txBody>
                    <a:bodyPr/>
                    <a:lstStyle/>
                    <a:p>
                      <a:pPr marL="342900" marR="0" lvl="0" indent="-342900">
                        <a:lnSpc>
                          <a:spcPct val="115000"/>
                        </a:lnSpc>
                        <a:spcBef>
                          <a:spcPts val="0"/>
                        </a:spcBef>
                        <a:spcAft>
                          <a:spcPts val="1000"/>
                        </a:spcAft>
                        <a:buSzPts val="1400"/>
                        <a:buFont typeface="Symbol" panose="05050102010706020507" pitchFamily="18" charset="2"/>
                        <a:buBlip>
                          <a:blip r:embed="rId2"/>
                        </a:buBlip>
                      </a:pPr>
                      <a:r>
                        <a:rPr lang="en-US" sz="1400" dirty="0">
                          <a:effectLst/>
                        </a:rPr>
                        <a:t>Japanese Studies Program at York University offers Japanese language courses for all levels as well as courses on culture, pedagogy, linguistics and translation. The program takes advantage of Technology Enhanced Learning (TEL) to enhance teaching and learning. It emphasizes students’ acquisition of socio-cultural knowledge for successful cross-cultural communication with Japanese.</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52973" marR="52973" marT="0" marB="0"/>
                </a:tc>
              </a:tr>
              <a:tr h="3581400">
                <a:tc>
                  <a:txBody>
                    <a:bodyPr/>
                    <a:lstStyle/>
                    <a:p>
                      <a:pPr marL="342900" marR="0" lvl="0" indent="-342900">
                        <a:lnSpc>
                          <a:spcPct val="115000"/>
                        </a:lnSpc>
                        <a:spcBef>
                          <a:spcPts val="0"/>
                        </a:spcBef>
                        <a:spcAft>
                          <a:spcPts val="0"/>
                        </a:spcAft>
                        <a:buSzPts val="1400"/>
                        <a:buFont typeface="Symbol" panose="05050102010706020507" pitchFamily="18" charset="2"/>
                        <a:buBlip>
                          <a:blip r:embed="rId2"/>
                        </a:buBlip>
                        <a:tabLst>
                          <a:tab pos="228600" algn="l"/>
                        </a:tabLst>
                      </a:pPr>
                      <a:r>
                        <a:rPr lang="en-US" sz="1400" dirty="0">
                          <a:effectLst/>
                        </a:rPr>
                        <a:t>Courses:</a:t>
                      </a:r>
                    </a:p>
                    <a:p>
                      <a:pPr marL="342900" marR="0" lvl="0" indent="-342900">
                        <a:lnSpc>
                          <a:spcPct val="115000"/>
                        </a:lnSpc>
                        <a:spcBef>
                          <a:spcPts val="0"/>
                        </a:spcBef>
                        <a:spcAft>
                          <a:spcPts val="0"/>
                        </a:spcAft>
                        <a:buFont typeface="Courier New" panose="02070309020205020404" pitchFamily="49" charset="0"/>
                        <a:buChar char="o"/>
                        <a:tabLst>
                          <a:tab pos="502920" algn="l"/>
                          <a:tab pos="1502410" algn="l"/>
                        </a:tabLst>
                      </a:pPr>
                      <a:r>
                        <a:rPr lang="en-US" sz="1400" dirty="0">
                          <a:effectLst/>
                        </a:rPr>
                        <a:t>AP/JP1000 6.0	Elementary Modern Standard Japanese </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/JP2000 6.0	Intermediate Modern Standard Japanese</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/JP3000 6.0	Advanced Modern Standard Japanese</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/JP4000 6.0	Advanced Readings in Modern Standard Japanese</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/JP2700 6.0	Contemporary Japanese Culture and Society</a:t>
                      </a:r>
                    </a:p>
                    <a:p>
                      <a:pPr marL="342900" marR="0" lvl="0" indent="-342900">
                        <a:buFont typeface="Courier New" panose="02070309020205020404" pitchFamily="49" charset="0"/>
                        <a:buChar char="o"/>
                        <a:tabLst>
                          <a:tab pos="502920" algn="l"/>
                          <a:tab pos="1502410" algn="l"/>
                        </a:tabLst>
                      </a:pPr>
                      <a:r>
                        <a:rPr lang="en-US" sz="1400" dirty="0">
                          <a:effectLst/>
                        </a:rPr>
                        <a:t>AP/JP3070 3.0  </a:t>
                      </a:r>
                      <a:r>
                        <a:rPr lang="en-US" sz="1400" dirty="0" smtClean="0">
                          <a:effectLst/>
                        </a:rPr>
                        <a:t> Japanese </a:t>
                      </a:r>
                      <a:r>
                        <a:rPr lang="en-US" sz="1400" dirty="0">
                          <a:effectLst/>
                        </a:rPr>
                        <a:t>Language in the Media</a:t>
                      </a:r>
                    </a:p>
                    <a:p>
                      <a:pPr marL="342900" marR="0" lvl="0" indent="-342900">
                        <a:buFont typeface="Courier New" panose="02070309020205020404" pitchFamily="49" charset="0"/>
                        <a:buChar char="o"/>
                        <a:tabLst>
                          <a:tab pos="502920" algn="l"/>
                          <a:tab pos="1502410" algn="l"/>
                        </a:tabLst>
                      </a:pPr>
                      <a:r>
                        <a:rPr lang="en-CA" sz="1400" kern="1200" dirty="0">
                          <a:effectLst/>
                        </a:rPr>
                        <a:t>AP/JP</a:t>
                      </a:r>
                      <a:r>
                        <a:rPr lang="en-US" sz="1400" kern="1200" dirty="0">
                          <a:effectLst/>
                        </a:rPr>
                        <a:t>3100 3.0</a:t>
                      </a:r>
                      <a:r>
                        <a:rPr lang="en-CA" sz="1400" kern="1200" dirty="0">
                          <a:effectLst/>
                        </a:rPr>
                        <a:t>	</a:t>
                      </a:r>
                      <a:r>
                        <a:rPr lang="en-US" sz="1400" kern="1200" dirty="0">
                          <a:effectLst/>
                        </a:rPr>
                        <a:t>Japanese Linguistics I: Structure of Modern Japanese Language</a:t>
                      </a:r>
                      <a:endParaRPr lang="en-US" sz="1400" dirty="0">
                        <a:effectLst/>
                      </a:endParaRPr>
                    </a:p>
                    <a:p>
                      <a:pPr marL="342900" marR="0" lvl="0" indent="-342900">
                        <a:buFont typeface="Courier New" panose="02070309020205020404" pitchFamily="49" charset="0"/>
                        <a:buChar char="o"/>
                        <a:tabLst>
                          <a:tab pos="502920" algn="l"/>
                          <a:tab pos="1502410" algn="l"/>
                        </a:tabLst>
                      </a:pPr>
                      <a:r>
                        <a:rPr lang="en-US" sz="1400" kern="1200" dirty="0">
                          <a:effectLst/>
                        </a:rPr>
                        <a:t>AP/JP3150 3.0	Japanese Business Culture and Communication</a:t>
                      </a:r>
                      <a:endParaRPr lang="en-US" sz="1400" dirty="0">
                        <a:effectLst/>
                      </a:endParaRPr>
                    </a:p>
                    <a:p>
                      <a:pPr marL="342900" marR="0" lvl="0" indent="-342900">
                        <a:buFont typeface="Courier New" panose="02070309020205020404" pitchFamily="49" charset="0"/>
                        <a:buChar char="o"/>
                        <a:tabLst>
                          <a:tab pos="502920" algn="l"/>
                          <a:tab pos="1502410" algn="l"/>
                        </a:tabLst>
                      </a:pPr>
                      <a:r>
                        <a:rPr lang="en-US" sz="1400" dirty="0">
                          <a:effectLst/>
                        </a:rPr>
                        <a:t>AP/JP3200 3.0  </a:t>
                      </a:r>
                      <a:r>
                        <a:rPr lang="en-US" sz="1400" dirty="0" smtClean="0">
                          <a:effectLst/>
                        </a:rPr>
                        <a:t> Japanese </a:t>
                      </a:r>
                      <a:r>
                        <a:rPr lang="en-US" sz="1400" dirty="0">
                          <a:effectLst/>
                        </a:rPr>
                        <a:t>Linguistics II: </a:t>
                      </a:r>
                      <a:r>
                        <a:rPr lang="en-US" sz="1400" kern="1200" dirty="0">
                          <a:effectLst/>
                        </a:rPr>
                        <a:t>Structure of Modern Japanese Language</a:t>
                      </a:r>
                      <a:endParaRPr lang="en-US" sz="1400" dirty="0">
                        <a:effectLst/>
                      </a:endParaRPr>
                    </a:p>
                    <a:p>
                      <a:pPr marL="342900" marR="0" lvl="0" indent="-342900">
                        <a:buFont typeface="Courier New" panose="02070309020205020404" pitchFamily="49" charset="0"/>
                        <a:buChar char="o"/>
                        <a:tabLst>
                          <a:tab pos="502920" algn="l"/>
                          <a:tab pos="1502410" algn="l"/>
                        </a:tabLst>
                      </a:pPr>
                      <a:r>
                        <a:rPr lang="en-US" sz="1400" kern="1200" dirty="0">
                          <a:effectLst/>
                        </a:rPr>
                        <a:t>AP/JP3751 3.0  </a:t>
                      </a:r>
                      <a:r>
                        <a:rPr lang="en-US" sz="1400" kern="1200" dirty="0" smtClean="0">
                          <a:effectLst/>
                        </a:rPr>
                        <a:t>  Japanese </a:t>
                      </a:r>
                      <a:r>
                        <a:rPr lang="en-US" sz="1400" kern="1200" dirty="0">
                          <a:effectLst/>
                        </a:rPr>
                        <a:t>Business Culture and Communication</a:t>
                      </a:r>
                      <a:endParaRPr lang="en-US" sz="1400" dirty="0">
                        <a:effectLst/>
                      </a:endParaRPr>
                    </a:p>
                    <a:p>
                      <a:pPr marL="342900" marR="0" lvl="0" indent="-342900">
                        <a:buFont typeface="Courier New" panose="02070309020205020404" pitchFamily="49" charset="0"/>
                        <a:buChar char="o"/>
                        <a:tabLst>
                          <a:tab pos="502920" algn="l"/>
                          <a:tab pos="1502410" algn="l"/>
                        </a:tabLst>
                      </a:pPr>
                      <a:r>
                        <a:rPr lang="en-US" sz="1400" kern="1200" dirty="0">
                          <a:effectLst/>
                        </a:rPr>
                        <a:t>AP/JP3800 6.0  </a:t>
                      </a:r>
                      <a:r>
                        <a:rPr lang="en-US" sz="1400" kern="1200" dirty="0" smtClean="0">
                          <a:effectLst/>
                        </a:rPr>
                        <a:t>Co-op </a:t>
                      </a:r>
                      <a:r>
                        <a:rPr lang="en-US" sz="1400" kern="1200" dirty="0">
                          <a:effectLst/>
                        </a:rPr>
                        <a:t>in Japanese Studies (pending Faculty approval)</a:t>
                      </a:r>
                      <a:endParaRPr lang="en-US" sz="1400" dirty="0">
                        <a:effectLst/>
                      </a:endParaRP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/JP4010 6.0	Classical Japanese</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/JP4100 6.0	Teaching of Japanese as a Foreign/Second Language</a:t>
                      </a:r>
                    </a:p>
                    <a:p>
                      <a:pPr marL="342900" marR="0" lvl="0" indent="-342900">
                        <a:buFont typeface="Courier New" panose="02070309020205020404" pitchFamily="49" charset="0"/>
                        <a:buChar char="o"/>
                        <a:tabLst>
                          <a:tab pos="502920" algn="l"/>
                          <a:tab pos="1502410" algn="l"/>
                        </a:tabLst>
                      </a:pPr>
                      <a:r>
                        <a:rPr lang="en-US" sz="1400" kern="1200" dirty="0">
                          <a:effectLst/>
                        </a:rPr>
                        <a:t>AP</a:t>
                      </a:r>
                      <a:r>
                        <a:rPr lang="en-US" sz="1400" dirty="0">
                          <a:effectLst/>
                        </a:rPr>
                        <a:t>/JP4120 6.0	Translation: Japanese - English; English – Japanese</a:t>
                      </a:r>
                    </a:p>
                    <a:p>
                      <a:pPr marL="342900" marR="0" lvl="0" indent="-342900">
                        <a:buFont typeface="Courier New" panose="02070309020205020404" pitchFamily="49" charset="0"/>
                        <a:buChar char="o"/>
                        <a:tabLst>
                          <a:tab pos="502920" algn="l"/>
                          <a:tab pos="1502410" algn="l"/>
                        </a:tabLst>
                      </a:pPr>
                      <a:r>
                        <a:rPr lang="en-US" sz="1400" dirty="0">
                          <a:effectLst/>
                        </a:rPr>
                        <a:t>AP/JP4900 6.0	Independent Reading and Research</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73" marR="52973" marT="0" marB="0"/>
                </a:tc>
              </a:tr>
              <a:tr h="1085386">
                <a:tc>
                  <a:txBody>
                    <a:bodyPr/>
                    <a:lstStyle/>
                    <a:p>
                      <a:pPr marL="342900" marR="0" lvl="0" indent="-342900">
                        <a:buSzPts val="1400"/>
                        <a:buFont typeface="Symbol" panose="05050102010706020507" pitchFamily="18" charset="2"/>
                        <a:buBlip>
                          <a:blip r:embed="rId2"/>
                        </a:buBlip>
                        <a:tabLst>
                          <a:tab pos="228600" algn="l"/>
                        </a:tabLst>
                      </a:pPr>
                      <a:r>
                        <a:rPr lang="en-US" sz="1400" dirty="0">
                          <a:effectLst/>
                        </a:rPr>
                        <a:t>Study Abroad in Japan at: </a:t>
                      </a:r>
                      <a:r>
                        <a:rPr lang="en-US" sz="1400" dirty="0" err="1">
                          <a:effectLst/>
                        </a:rPr>
                        <a:t>Dokkyo</a:t>
                      </a:r>
                      <a:r>
                        <a:rPr lang="en-US" sz="1400" dirty="0">
                          <a:effectLst/>
                        </a:rPr>
                        <a:t> University, Keio University, Meiji University, </a:t>
                      </a:r>
                      <a:r>
                        <a:rPr lang="en-US" sz="1400" dirty="0" err="1">
                          <a:effectLst/>
                        </a:rPr>
                        <a:t>Hitotsubashi</a:t>
                      </a:r>
                      <a:r>
                        <a:rPr lang="en-US" sz="1400" dirty="0">
                          <a:effectLst/>
                        </a:rPr>
                        <a:t> University, </a:t>
                      </a:r>
                      <a:r>
                        <a:rPr lang="en-US" sz="1400" dirty="0" err="1">
                          <a:effectLst/>
                        </a:rPr>
                        <a:t>Waseda</a:t>
                      </a:r>
                      <a:r>
                        <a:rPr lang="en-US" sz="1400" dirty="0">
                          <a:effectLst/>
                        </a:rPr>
                        <a:t> University (Tokyo area) or Nagoya University (Central Japan area).</a:t>
                      </a:r>
                    </a:p>
                    <a:p>
                      <a:pPr marL="342900" marR="0" lvl="0" indent="-342900">
                        <a:buSzPts val="1400"/>
                        <a:buFont typeface="Symbol" panose="05050102010706020507" pitchFamily="18" charset="2"/>
                        <a:buBlip>
                          <a:blip r:embed="rId2"/>
                        </a:buBlip>
                        <a:tabLst>
                          <a:tab pos="228600" algn="l"/>
                        </a:tabLst>
                      </a:pPr>
                      <a:r>
                        <a:rPr lang="en-US" sz="1400" dirty="0">
                          <a:effectLst/>
                        </a:rPr>
                        <a:t>Certificate of Language Proficiency</a:t>
                      </a:r>
                    </a:p>
                    <a:p>
                      <a:pPr marL="342900" marR="0" lvl="0" indent="-342900">
                        <a:buSzPts val="1400"/>
                        <a:buFont typeface="Symbol" panose="05050102010706020507" pitchFamily="18" charset="2"/>
                        <a:buBlip>
                          <a:blip r:embed="rId2"/>
                        </a:buBlip>
                        <a:tabLst>
                          <a:tab pos="228600" algn="l"/>
                        </a:tabLst>
                      </a:pPr>
                      <a:r>
                        <a:rPr lang="en-US" sz="1400" dirty="0">
                          <a:effectLst/>
                        </a:rPr>
                        <a:t>Other opportunities: Japanese Language Proficiency Test, Ontario and National speech contests, summer internship, and more. </a:t>
                      </a:r>
                      <a:endParaRPr lang="en-US" sz="1400" b="1" dirty="0">
                        <a:effectLst/>
                        <a:latin typeface="Calibri" panose="020F0502020204030204" pitchFamily="34" charset="0"/>
                        <a:ea typeface="Times New Roman" panose="02020603050405020304" pitchFamily="18" charset="0"/>
                      </a:endParaRPr>
                    </a:p>
                  </a:txBody>
                  <a:tcPr marL="52973" marR="52973" marT="0" marB="0"/>
                </a:tc>
              </a:tr>
            </a:tbl>
          </a:graphicData>
        </a:graphic>
      </p:graphicFrame>
    </p:spTree>
    <p:extLst>
      <p:ext uri="{BB962C8B-B14F-4D97-AF65-F5344CB8AC3E}">
        <p14:creationId xmlns:p14="http://schemas.microsoft.com/office/powerpoint/2010/main" val="288559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1"/>
            <a:ext cx="8562975" cy="533400"/>
          </a:xfrm>
        </p:spPr>
        <p:txBody>
          <a:bodyPr>
            <a:normAutofit/>
          </a:bodyPr>
          <a:lstStyle/>
          <a:p>
            <a:r>
              <a:rPr lang="en-US" sz="2800" dirty="0" err="1" smtClean="0"/>
              <a:t>Honours</a:t>
            </a:r>
            <a:r>
              <a:rPr lang="en-US" sz="2800" dirty="0" smtClean="0"/>
              <a:t> Minor Degree program in Japanese Studies </a:t>
            </a:r>
            <a:endParaRPr lang="en-US" sz="28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394480182"/>
              </p:ext>
            </p:extLst>
          </p:nvPr>
        </p:nvGraphicFramePr>
        <p:xfrm>
          <a:off x="380997" y="914400"/>
          <a:ext cx="8229602" cy="5410199"/>
        </p:xfrm>
        <a:graphic>
          <a:graphicData uri="http://schemas.openxmlformats.org/drawingml/2006/table">
            <a:tbl>
              <a:tblPr>
                <a:tableStyleId>{5C22544A-7EE6-4342-B048-85BDC9FD1C3A}</a:tableStyleId>
              </a:tblPr>
              <a:tblGrid>
                <a:gridCol w="3551896"/>
                <a:gridCol w="2399752"/>
                <a:gridCol w="2277954"/>
              </a:tblGrid>
              <a:tr h="1130552">
                <a:tc gridSpan="3">
                  <a:txBody>
                    <a:bodyPr/>
                    <a:lstStyle/>
                    <a:p>
                      <a:pPr marL="0" marR="0">
                        <a:lnSpc>
                          <a:spcPct val="115000"/>
                        </a:lnSpc>
                        <a:spcBef>
                          <a:spcPts val="0"/>
                        </a:spcBef>
                        <a:spcAft>
                          <a:spcPts val="1000"/>
                        </a:spcAft>
                      </a:pPr>
                      <a:r>
                        <a:rPr lang="en-US" sz="1400" dirty="0" smtClean="0">
                          <a:effectLst/>
                        </a:rPr>
                        <a:t>The </a:t>
                      </a:r>
                      <a:r>
                        <a:rPr lang="en-US" sz="1400" dirty="0" err="1">
                          <a:effectLst/>
                        </a:rPr>
                        <a:t>Honours</a:t>
                      </a:r>
                      <a:r>
                        <a:rPr lang="en-US" sz="1400" dirty="0">
                          <a:effectLst/>
                        </a:rPr>
                        <a:t> Minor in Japanese Studies may be combined with any approved </a:t>
                      </a:r>
                      <a:r>
                        <a:rPr lang="en-US" sz="1400" dirty="0" err="1">
                          <a:effectLst/>
                        </a:rPr>
                        <a:t>Honours</a:t>
                      </a:r>
                      <a:r>
                        <a:rPr lang="en-US" sz="1400" dirty="0">
                          <a:effectLst/>
                        </a:rPr>
                        <a:t> B.A. program that offers a major/minor option in the Faculties of Environmental Studies, Health, Liberal Arts and Professional Studies, Fine Arts or Science and Engineering. For further details on requirements, refer to the listings for specific </a:t>
                      </a:r>
                      <a:r>
                        <a:rPr lang="en-US" sz="1400" dirty="0" err="1">
                          <a:effectLst/>
                        </a:rPr>
                        <a:t>Honours</a:t>
                      </a:r>
                      <a:r>
                        <a:rPr lang="en-US" sz="1400" dirty="0">
                          <a:effectLst/>
                        </a:rPr>
                        <a:t> programs that may be pursued jointly with other Faculties.</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hMerge="1">
                  <a:txBody>
                    <a:bodyPr/>
                    <a:lstStyle/>
                    <a:p>
                      <a:endParaRPr lang="en-US"/>
                    </a:p>
                  </a:txBody>
                  <a:tcPr/>
                </a:tc>
                <a:tc hMerge="1">
                  <a:txBody>
                    <a:bodyPr/>
                    <a:lstStyle/>
                    <a:p>
                      <a:endParaRPr lang="en-US"/>
                    </a:p>
                  </a:txBody>
                  <a:tcPr/>
                </a:tc>
              </a:tr>
              <a:tr h="562468">
                <a:tc gridSpan="3">
                  <a:txBody>
                    <a:bodyPr/>
                    <a:lstStyle/>
                    <a:p>
                      <a:pPr marL="0" marR="0">
                        <a:lnSpc>
                          <a:spcPct val="115000"/>
                        </a:lnSpc>
                        <a:spcBef>
                          <a:spcPts val="0"/>
                        </a:spcBef>
                        <a:spcAft>
                          <a:spcPts val="0"/>
                        </a:spcAft>
                      </a:pPr>
                      <a:r>
                        <a:rPr lang="en-CA" sz="1400" dirty="0">
                          <a:effectLst/>
                        </a:rPr>
                        <a:t>The Honours Minor program provides students with an advanced level of language proficiency and advanced knowledge and understanding of the area studies they choose. </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hMerge="1">
                  <a:txBody>
                    <a:bodyPr/>
                    <a:lstStyle/>
                    <a:p>
                      <a:endParaRPr lang="en-US"/>
                    </a:p>
                  </a:txBody>
                  <a:tcPr/>
                </a:tc>
                <a:tc hMerge="1">
                  <a:txBody>
                    <a:bodyPr/>
                    <a:lstStyle/>
                    <a:p>
                      <a:endParaRPr lang="en-US"/>
                    </a:p>
                  </a:txBody>
                  <a:tcPr/>
                </a:tc>
              </a:tr>
              <a:tr h="1467308">
                <a:tc gridSpan="3">
                  <a:txBody>
                    <a:bodyPr/>
                    <a:lstStyle/>
                    <a:p>
                      <a:pPr marL="228600" marR="0" indent="-228600" algn="l" fontAlgn="base" hangingPunct="0">
                        <a:spcBef>
                          <a:spcPts val="0"/>
                        </a:spcBef>
                        <a:spcAft>
                          <a:spcPts val="0"/>
                        </a:spcAft>
                        <a:tabLst>
                          <a:tab pos="228600" algn="l"/>
                        </a:tabLst>
                      </a:pPr>
                      <a:r>
                        <a:rPr lang="en-US" sz="1400" dirty="0">
                          <a:effectLst/>
                        </a:rPr>
                        <a:t>Minimum requirements for </a:t>
                      </a:r>
                      <a:r>
                        <a:rPr lang="en-US" sz="1400" dirty="0" err="1">
                          <a:effectLst/>
                        </a:rPr>
                        <a:t>Honours</a:t>
                      </a:r>
                      <a:r>
                        <a:rPr lang="en-US" sz="1400" dirty="0">
                          <a:effectLst/>
                        </a:rPr>
                        <a:t> Minor Degree Program : All students must take at least 36 credits </a:t>
                      </a:r>
                      <a:r>
                        <a:rPr lang="en-US" sz="1400" dirty="0" smtClean="0">
                          <a:effectLst/>
                        </a:rPr>
                        <a:t>within</a:t>
                      </a:r>
                    </a:p>
                    <a:p>
                      <a:pPr marL="228600" marR="0" indent="-228600" algn="l" fontAlgn="base" hangingPunct="0">
                        <a:spcBef>
                          <a:spcPts val="0"/>
                        </a:spcBef>
                        <a:spcAft>
                          <a:spcPts val="0"/>
                        </a:spcAft>
                        <a:tabLst>
                          <a:tab pos="228600" algn="l"/>
                        </a:tabLst>
                      </a:pPr>
                      <a:r>
                        <a:rPr lang="en-US" sz="1400" dirty="0" smtClean="0">
                          <a:effectLst/>
                        </a:rPr>
                        <a:t> the </a:t>
                      </a:r>
                      <a:r>
                        <a:rPr lang="en-US" sz="1400" dirty="0">
                          <a:effectLst/>
                        </a:rPr>
                        <a:t>course offerings of Japanese Studies, of which at least 6 credits must be at the 4000 level. Those </a:t>
                      </a:r>
                      <a:r>
                        <a:rPr lang="en-US" sz="1400" dirty="0" smtClean="0">
                          <a:effectLst/>
                        </a:rPr>
                        <a:t>who</a:t>
                      </a:r>
                    </a:p>
                    <a:p>
                      <a:pPr marL="228600" marR="0" indent="-228600" algn="l" fontAlgn="base" hangingPunct="0">
                        <a:spcBef>
                          <a:spcPts val="0"/>
                        </a:spcBef>
                        <a:spcAft>
                          <a:spcPts val="0"/>
                        </a:spcAft>
                        <a:tabLst>
                          <a:tab pos="228600" algn="l"/>
                        </a:tabLst>
                      </a:pPr>
                      <a:r>
                        <a:rPr lang="en-US" sz="1400" dirty="0" smtClean="0">
                          <a:effectLst/>
                        </a:rPr>
                        <a:t> </a:t>
                      </a:r>
                      <a:r>
                        <a:rPr lang="en-US" sz="1400" dirty="0">
                          <a:effectLst/>
                        </a:rPr>
                        <a:t>are exempted from AP/JP1000 6.00, AP/JP 2000 6.00 or AP/JP 3000 6.00 must take AP/JP 4000 6.00 and at </a:t>
                      </a:r>
                      <a:endParaRPr lang="en-US" sz="1400" dirty="0" smtClean="0">
                        <a:effectLst/>
                      </a:endParaRPr>
                    </a:p>
                    <a:p>
                      <a:pPr marL="228600" marR="0" indent="-228600" algn="l" fontAlgn="base" hangingPunct="0">
                        <a:spcBef>
                          <a:spcPts val="0"/>
                        </a:spcBef>
                        <a:spcAft>
                          <a:spcPts val="0"/>
                        </a:spcAft>
                        <a:tabLst>
                          <a:tab pos="228600" algn="l"/>
                        </a:tabLst>
                      </a:pPr>
                      <a:r>
                        <a:rPr lang="en-US" sz="1400" dirty="0" smtClean="0">
                          <a:effectLst/>
                        </a:rPr>
                        <a:t>least </a:t>
                      </a:r>
                      <a:r>
                        <a:rPr lang="en-US" sz="1400" dirty="0">
                          <a:effectLst/>
                        </a:rPr>
                        <a:t>one more 4000 level course. </a:t>
                      </a:r>
                    </a:p>
                    <a:p>
                      <a:pPr marL="228600" marR="0" indent="-228600" algn="l" fontAlgn="base" hangingPunct="0">
                        <a:spcBef>
                          <a:spcPts val="0"/>
                        </a:spcBef>
                        <a:spcAft>
                          <a:spcPts val="0"/>
                        </a:spcAft>
                        <a:tabLst>
                          <a:tab pos="228600" algn="l"/>
                        </a:tabLst>
                      </a:pPr>
                      <a:r>
                        <a:rPr lang="en-US" sz="1400" dirty="0">
                          <a:effectLst/>
                        </a:rPr>
                        <a:t> </a:t>
                      </a:r>
                      <a:endParaRPr lang="en-US" sz="1400" dirty="0" smtClean="0">
                        <a:effectLst/>
                      </a:endParaRPr>
                    </a:p>
                    <a:p>
                      <a:pPr marL="228600" marR="0" indent="-228600" algn="l" fontAlgn="base" hangingPunct="0">
                        <a:spcBef>
                          <a:spcPts val="0"/>
                        </a:spcBef>
                        <a:spcAft>
                          <a:spcPts val="0"/>
                        </a:spcAft>
                        <a:tabLst>
                          <a:tab pos="228600" algn="l"/>
                        </a:tabLst>
                      </a:pPr>
                      <a:r>
                        <a:rPr lang="en-US" sz="1400" dirty="0" smtClean="0">
                          <a:effectLst/>
                        </a:rPr>
                        <a:t>36 </a:t>
                      </a:r>
                      <a:r>
                        <a:rPr lang="en-US" sz="1400" dirty="0">
                          <a:effectLst/>
                        </a:rPr>
                        <a:t>credits including:</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hMerge="1">
                  <a:txBody>
                    <a:bodyPr/>
                    <a:lstStyle/>
                    <a:p>
                      <a:endParaRPr lang="en-US"/>
                    </a:p>
                  </a:txBody>
                  <a:tcPr/>
                </a:tc>
                <a:tc hMerge="1">
                  <a:txBody>
                    <a:bodyPr/>
                    <a:lstStyle/>
                    <a:p>
                      <a:endParaRPr lang="en-US"/>
                    </a:p>
                  </a:txBody>
                  <a:tcPr/>
                </a:tc>
              </a:tr>
              <a:tr h="562468">
                <a:tc>
                  <a:txBody>
                    <a:bodyPr/>
                    <a:lstStyle/>
                    <a:p>
                      <a:pPr marL="342900" marR="0" lvl="0" indent="-342900" algn="just">
                        <a:lnSpc>
                          <a:spcPct val="115000"/>
                        </a:lnSpc>
                        <a:spcBef>
                          <a:spcPts val="0"/>
                        </a:spcBef>
                        <a:spcAft>
                          <a:spcPts val="0"/>
                        </a:spcAft>
                        <a:buFont typeface="+mj-lt"/>
                        <a:buAutoNum type="romanLcParenBoth"/>
                        <a:tabLst>
                          <a:tab pos="228600" algn="l"/>
                        </a:tabLst>
                      </a:pPr>
                      <a:r>
                        <a:rPr lang="en-US" sz="1400" dirty="0">
                          <a:effectLst/>
                        </a:rPr>
                        <a:t>Japanese Studies Core -  </a:t>
                      </a:r>
                    </a:p>
                    <a:p>
                      <a:pPr marL="228600" marR="0" algn="just">
                        <a:lnSpc>
                          <a:spcPct val="115000"/>
                        </a:lnSpc>
                        <a:spcBef>
                          <a:spcPts val="0"/>
                        </a:spcBef>
                        <a:spcAft>
                          <a:spcPts val="0"/>
                        </a:spcAft>
                        <a:tabLst>
                          <a:tab pos="228600" algn="l"/>
                        </a:tabLst>
                      </a:pPr>
                      <a:r>
                        <a:rPr lang="en-US" sz="1400" dirty="0">
                          <a:effectLst/>
                        </a:rPr>
                        <a:t>24 credits (compulsory):</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gridSpan="2">
                  <a:txBody>
                    <a:bodyPr/>
                    <a:lstStyle/>
                    <a:p>
                      <a:pPr marL="342900" marR="0" lvl="0" indent="-342900" algn="just">
                        <a:lnSpc>
                          <a:spcPct val="115000"/>
                        </a:lnSpc>
                        <a:spcBef>
                          <a:spcPts val="0"/>
                        </a:spcBef>
                        <a:spcAft>
                          <a:spcPts val="0"/>
                        </a:spcAft>
                        <a:buFont typeface="+mj-lt"/>
                        <a:buAutoNum type="romanLcParenBoth"/>
                        <a:tabLst>
                          <a:tab pos="228600" algn="l"/>
                        </a:tabLst>
                      </a:pPr>
                      <a:r>
                        <a:rPr lang="en-US" sz="1400" dirty="0">
                          <a:effectLst/>
                        </a:rPr>
                        <a:t>12 additional credits at the 3000 or 4000-level chosen from:</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hMerge="1">
                  <a:txBody>
                    <a:bodyPr/>
                    <a:lstStyle/>
                    <a:p>
                      <a:endParaRPr lang="en-US"/>
                    </a:p>
                  </a:txBody>
                  <a:tcPr/>
                </a:tc>
              </a:tr>
              <a:tr h="1687403">
                <a:tc>
                  <a:txBody>
                    <a:bodyPr/>
                    <a:lstStyle/>
                    <a:p>
                      <a:pPr marL="742950" marR="0" lvl="1" indent="-285750">
                        <a:lnSpc>
                          <a:spcPct val="115000"/>
                        </a:lnSpc>
                        <a:spcBef>
                          <a:spcPts val="0"/>
                        </a:spcBef>
                        <a:spcAft>
                          <a:spcPts val="0"/>
                        </a:spcAft>
                        <a:buSzPts val="800"/>
                        <a:buFont typeface="Symbol" panose="05050102010706020507" pitchFamily="18" charset="2"/>
                        <a:buChar char=""/>
                        <a:tabLst>
                          <a:tab pos="457200" algn="l"/>
                        </a:tabLst>
                      </a:pPr>
                      <a:r>
                        <a:rPr lang="en-CA" sz="1400" dirty="0">
                          <a:effectLst/>
                        </a:rPr>
                        <a:t>AP/JP1000 6.0 </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tabLst>
                          <a:tab pos="457200" algn="l"/>
                        </a:tabLst>
                      </a:pPr>
                      <a:r>
                        <a:rPr lang="en-CA" sz="1400" dirty="0">
                          <a:effectLst/>
                        </a:rPr>
                        <a:t>AP/JP2000 6.0 </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tabLst>
                          <a:tab pos="457200" algn="l"/>
                        </a:tabLst>
                      </a:pPr>
                      <a:r>
                        <a:rPr lang="en-CA" sz="1400" dirty="0">
                          <a:effectLst/>
                        </a:rPr>
                        <a:t>AP/JP2700 6.0</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tabLst>
                          <a:tab pos="457200" algn="l"/>
                        </a:tabLst>
                      </a:pPr>
                      <a:r>
                        <a:rPr lang="en-CA" sz="1400" dirty="0">
                          <a:effectLst/>
                        </a:rPr>
                        <a:t>AP/JP3000 6.0</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a:txBody>
                    <a:bodyPr/>
                    <a:lstStyle/>
                    <a:p>
                      <a:pPr marL="742950" marR="0" lvl="1" indent="-285750">
                        <a:lnSpc>
                          <a:spcPct val="115000"/>
                        </a:lnSpc>
                        <a:spcBef>
                          <a:spcPts val="0"/>
                        </a:spcBef>
                        <a:spcAft>
                          <a:spcPts val="0"/>
                        </a:spcAft>
                        <a:buSzPts val="800"/>
                        <a:buFont typeface="Symbol" panose="05050102010706020507" pitchFamily="18" charset="2"/>
                        <a:buChar char=""/>
                      </a:pPr>
                      <a:r>
                        <a:rPr lang="en-US" sz="1400" dirty="0">
                          <a:effectLst/>
                        </a:rPr>
                        <a:t>AP/JP3050 3.0</a:t>
                      </a:r>
                    </a:p>
                    <a:p>
                      <a:pPr marL="742950" marR="0" lvl="1" indent="-285750">
                        <a:lnSpc>
                          <a:spcPct val="115000"/>
                        </a:lnSpc>
                        <a:spcBef>
                          <a:spcPts val="0"/>
                        </a:spcBef>
                        <a:spcAft>
                          <a:spcPts val="0"/>
                        </a:spcAft>
                        <a:buSzPts val="800"/>
                        <a:buFont typeface="Symbol" panose="05050102010706020507" pitchFamily="18" charset="2"/>
                        <a:buChar char=""/>
                      </a:pPr>
                      <a:r>
                        <a:rPr lang="en-US" sz="1400" dirty="0">
                          <a:effectLst/>
                        </a:rPr>
                        <a:t>AP/JP3070 3.0</a:t>
                      </a: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a:t>
                      </a:r>
                      <a:r>
                        <a:rPr lang="en-US" sz="1400" dirty="0">
                          <a:effectLst/>
                        </a:rPr>
                        <a:t>3100 3.0</a:t>
                      </a:r>
                    </a:p>
                    <a:p>
                      <a:pPr marL="742950" marR="0" lvl="1" indent="-285750">
                        <a:lnSpc>
                          <a:spcPct val="115000"/>
                        </a:lnSpc>
                        <a:spcBef>
                          <a:spcPts val="0"/>
                        </a:spcBef>
                        <a:spcAft>
                          <a:spcPts val="0"/>
                        </a:spcAft>
                        <a:buSzPts val="800"/>
                        <a:buFont typeface="Symbol" panose="05050102010706020507" pitchFamily="18" charset="2"/>
                        <a:buChar char=""/>
                      </a:pPr>
                      <a:r>
                        <a:rPr lang="en-US" sz="1400" dirty="0">
                          <a:effectLst/>
                        </a:rPr>
                        <a:t>AP/JP3150 3.0</a:t>
                      </a:r>
                    </a:p>
                    <a:p>
                      <a:pPr marL="742950" marR="0" lvl="1" indent="-285750">
                        <a:lnSpc>
                          <a:spcPct val="115000"/>
                        </a:lnSpc>
                        <a:spcBef>
                          <a:spcPts val="0"/>
                        </a:spcBef>
                        <a:spcAft>
                          <a:spcPts val="0"/>
                        </a:spcAft>
                        <a:buSzPts val="800"/>
                        <a:buFont typeface="Symbol" panose="05050102010706020507" pitchFamily="18" charset="2"/>
                        <a:buChar char=""/>
                      </a:pPr>
                      <a:r>
                        <a:rPr lang="en-US" sz="1400" dirty="0">
                          <a:effectLst/>
                        </a:rPr>
                        <a:t>AP/JP3200 3.0</a:t>
                      </a: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AP/JP3800 3.0</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c>
                  <a:txBody>
                    <a:bodyPr/>
                    <a:lstStyle/>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AP/JP4000 6.0</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AP/JP4010 6.0</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AP/JP4100 6.0</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AP/JP4120 6.0</a:t>
                      </a:r>
                      <a:endParaRPr lang="en-US" sz="1400" dirty="0">
                        <a:effectLst/>
                      </a:endParaRPr>
                    </a:p>
                    <a:p>
                      <a:pPr marL="742950" marR="0" lvl="1" indent="-285750">
                        <a:lnSpc>
                          <a:spcPct val="115000"/>
                        </a:lnSpc>
                        <a:spcBef>
                          <a:spcPts val="0"/>
                        </a:spcBef>
                        <a:spcAft>
                          <a:spcPts val="0"/>
                        </a:spcAft>
                        <a:buSzPts val="800"/>
                        <a:buFont typeface="Symbol" panose="05050102010706020507" pitchFamily="18" charset="2"/>
                        <a:buChar char=""/>
                      </a:pPr>
                      <a:r>
                        <a:rPr lang="en-CA" sz="1400" dirty="0">
                          <a:effectLst/>
                        </a:rPr>
                        <a:t>AP/JP4900 6.0</a:t>
                      </a:r>
                      <a:endParaRPr lang="en-US" sz="1400" dirty="0">
                        <a:effectLst/>
                      </a:endParaRPr>
                    </a:p>
                    <a:p>
                      <a:pPr marL="280035" marR="0">
                        <a:lnSpc>
                          <a:spcPct val="115000"/>
                        </a:lnSpc>
                        <a:spcBef>
                          <a:spcPts val="0"/>
                        </a:spcBef>
                        <a:spcAft>
                          <a:spcPts val="0"/>
                        </a:spcAft>
                      </a:pPr>
                      <a:r>
                        <a:rPr lang="en-CA" sz="1400" dirty="0">
                          <a:effectLst/>
                        </a:rPr>
                        <a:t> </a:t>
                      </a:r>
                      <a:endParaRPr lang="en-US" sz="1400" dirty="0">
                        <a:effectLst/>
                        <a:latin typeface="Calibri" panose="020F0502020204030204" pitchFamily="34" charset="0"/>
                        <a:ea typeface="ＭＳ 明朝" panose="02020609040205080304" pitchFamily="17" charset="-128"/>
                        <a:cs typeface="Times New Roman" panose="02020603050405020304" pitchFamily="18" charset="0"/>
                      </a:endParaRPr>
                    </a:p>
                  </a:txBody>
                  <a:tcPr marL="47061" marR="47061" marT="0" marB="0"/>
                </a:tc>
              </a:tr>
            </a:tbl>
          </a:graphicData>
        </a:graphic>
      </p:graphicFrame>
    </p:spTree>
    <p:extLst>
      <p:ext uri="{BB962C8B-B14F-4D97-AF65-F5344CB8AC3E}">
        <p14:creationId xmlns:p14="http://schemas.microsoft.com/office/powerpoint/2010/main" val="2747711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4" y="609601"/>
            <a:ext cx="5120640" cy="609599"/>
          </a:xfrm>
        </p:spPr>
        <p:txBody>
          <a:bodyPr>
            <a:noAutofit/>
          </a:bodyPr>
          <a:lstStyle/>
          <a:p>
            <a:r>
              <a:rPr lang="en-US" sz="3200" b="1" dirty="0"/>
              <a:t>For further information</a:t>
            </a:r>
            <a:r>
              <a:rPr lang="en-US" sz="3200" b="1" dirty="0" smtClean="0"/>
              <a:t>:</a:t>
            </a:r>
            <a:endParaRPr lang="en-US" sz="3200" dirty="0"/>
          </a:p>
        </p:txBody>
      </p:sp>
      <p:sp>
        <p:nvSpPr>
          <p:cNvPr id="3" name="Title 2"/>
          <p:cNvSpPr>
            <a:spLocks noGrp="1"/>
          </p:cNvSpPr>
          <p:nvPr>
            <p:ph type="title"/>
          </p:nvPr>
        </p:nvSpPr>
        <p:spPr>
          <a:xfrm>
            <a:off x="3733800" y="1524001"/>
            <a:ext cx="5129543" cy="4038600"/>
          </a:xfrm>
        </p:spPr>
        <p:txBody>
          <a:bodyPr>
            <a:noAutofit/>
          </a:bodyPr>
          <a:lstStyle/>
          <a:p>
            <a:r>
              <a:rPr lang="en-US" sz="2400" cap="none" dirty="0" smtClean="0"/>
              <a:t>Please visit the following web site of the </a:t>
            </a:r>
            <a:r>
              <a:rPr lang="en-US" sz="2400" cap="none" dirty="0" err="1" smtClean="0"/>
              <a:t>japanese</a:t>
            </a:r>
            <a:r>
              <a:rPr lang="en-US" sz="2400" cap="none" dirty="0" smtClean="0"/>
              <a:t> studies program.</a:t>
            </a:r>
            <a:br>
              <a:rPr lang="en-US" sz="2400" cap="none" dirty="0" smtClean="0"/>
            </a:br>
            <a:r>
              <a:rPr lang="en-US" sz="2400" dirty="0" smtClean="0"/>
              <a:t>URL</a:t>
            </a:r>
            <a:r>
              <a:rPr lang="en-US" sz="2400" dirty="0"/>
              <a:t>: </a:t>
            </a:r>
            <a:r>
              <a:rPr lang="en-US" sz="2400" u="sng" cap="none" dirty="0" smtClean="0">
                <a:solidFill>
                  <a:srgbClr val="C00000"/>
                </a:solidFill>
              </a:rPr>
              <a:t>http://buna.yorku.ca/</a:t>
            </a:r>
            <a:r>
              <a:rPr lang="en-US" sz="2400" cap="none" dirty="0" smtClean="0">
                <a:solidFill>
                  <a:srgbClr val="C00000"/>
                </a:solidFill>
              </a:rPr>
              <a:t/>
            </a:r>
            <a:br>
              <a:rPr lang="en-US" sz="2400" cap="none" dirty="0" smtClean="0">
                <a:solidFill>
                  <a:srgbClr val="C00000"/>
                </a:solidFill>
              </a:rPr>
            </a:br>
            <a:r>
              <a:rPr lang="en-US" sz="2400" dirty="0"/>
              <a:t> </a:t>
            </a:r>
            <a:br>
              <a:rPr lang="en-US" sz="2400" dirty="0"/>
            </a:br>
            <a:r>
              <a:rPr lang="en-US" sz="2400" cap="none" dirty="0" smtClean="0"/>
              <a:t>Please contact the coordinator of the </a:t>
            </a:r>
            <a:r>
              <a:rPr lang="en-US" sz="2400" cap="none" dirty="0"/>
              <a:t>J</a:t>
            </a:r>
            <a:r>
              <a:rPr lang="en-US" sz="2400" cap="none" dirty="0" smtClean="0"/>
              <a:t>apanese studies program.</a:t>
            </a:r>
            <a:br>
              <a:rPr lang="en-US" sz="2400" cap="none" dirty="0" smtClean="0"/>
            </a:br>
            <a:r>
              <a:rPr lang="en-US" sz="2400" cap="none" dirty="0" smtClean="0"/>
              <a:t>Professor </a:t>
            </a:r>
            <a:r>
              <a:rPr lang="en-US" sz="2400" cap="none" dirty="0"/>
              <a:t>N</a:t>
            </a:r>
            <a:r>
              <a:rPr lang="en-US" sz="2400" cap="none" dirty="0" smtClean="0"/>
              <a:t>orio </a:t>
            </a:r>
            <a:r>
              <a:rPr lang="en-US" sz="2400" cap="none" dirty="0"/>
              <a:t>O</a:t>
            </a:r>
            <a:r>
              <a:rPr lang="en-US" sz="2400" cap="none" dirty="0" smtClean="0"/>
              <a:t>ta</a:t>
            </a:r>
            <a:br>
              <a:rPr lang="en-US" sz="2400" cap="none" dirty="0" smtClean="0"/>
            </a:br>
            <a:r>
              <a:rPr lang="en-US" sz="2400" cap="none" dirty="0" smtClean="0"/>
              <a:t>phone: 416-736-2100 ext. 88750</a:t>
            </a:r>
            <a:br>
              <a:rPr lang="en-US" sz="2400" cap="none" dirty="0" smtClean="0"/>
            </a:br>
            <a:r>
              <a:rPr lang="en-US" sz="2400" cap="none" dirty="0" smtClean="0"/>
              <a:t>e-mail:  </a:t>
            </a:r>
            <a:r>
              <a:rPr lang="en-US" sz="2400" cap="none" dirty="0" err="1" smtClean="0"/>
              <a:t>nota@yorku.Ca</a:t>
            </a:r>
            <a:endParaRPr lang="en-US" sz="2400" cap="none" dirty="0"/>
          </a:p>
        </p:txBody>
      </p:sp>
    </p:spTree>
    <p:extLst>
      <p:ext uri="{BB962C8B-B14F-4D97-AF65-F5344CB8AC3E}">
        <p14:creationId xmlns:p14="http://schemas.microsoft.com/office/powerpoint/2010/main" val="304126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81400" y="3721473"/>
            <a:ext cx="5282563" cy="1581150"/>
          </a:xfrm>
        </p:spPr>
        <p:txBody>
          <a:bodyPr>
            <a:normAutofit lnSpcReduction="10000"/>
          </a:bodyPr>
          <a:lstStyle/>
          <a:p>
            <a:r>
              <a:rPr lang="en-US" dirty="0" smtClean="0"/>
              <a:t>Vice Dean </a:t>
            </a:r>
          </a:p>
          <a:p>
            <a:r>
              <a:rPr lang="en-US" dirty="0" smtClean="0"/>
              <a:t>Faculty of Liberal Arts and Professional </a:t>
            </a:r>
            <a:br>
              <a:rPr lang="en-US" dirty="0" smtClean="0"/>
            </a:br>
            <a:r>
              <a:rPr lang="en-US" dirty="0" smtClean="0"/>
              <a:t>Studies</a:t>
            </a:r>
            <a:endParaRPr lang="en-US" dirty="0"/>
          </a:p>
        </p:txBody>
      </p:sp>
      <p:sp>
        <p:nvSpPr>
          <p:cNvPr id="3" name="Title 2"/>
          <p:cNvSpPr>
            <a:spLocks noGrp="1"/>
          </p:cNvSpPr>
          <p:nvPr>
            <p:ph type="title"/>
          </p:nvPr>
        </p:nvSpPr>
        <p:spPr>
          <a:xfrm>
            <a:off x="3505200" y="1417320"/>
            <a:ext cx="5562600" cy="2304288"/>
          </a:xfrm>
        </p:spPr>
        <p:txBody>
          <a:bodyPr>
            <a:normAutofit fontScale="90000"/>
          </a:bodyPr>
          <a:lstStyle/>
          <a:p>
            <a:r>
              <a:rPr lang="en-US" dirty="0" smtClean="0"/>
              <a:t>Welcome</a:t>
            </a:r>
            <a:br>
              <a:rPr lang="en-US" dirty="0" smtClean="0"/>
            </a:br>
            <a:r>
              <a:rPr lang="en-US" dirty="0" smtClean="0"/>
              <a:t/>
            </a:r>
            <a:br>
              <a:rPr lang="en-US" dirty="0" smtClean="0"/>
            </a:br>
            <a:r>
              <a:rPr lang="en-US" dirty="0" smtClean="0"/>
              <a:t>Professor </a:t>
            </a:r>
            <a:br>
              <a:rPr lang="en-US" dirty="0" smtClean="0"/>
            </a:br>
            <a:r>
              <a:rPr lang="en-US" dirty="0" err="1" smtClean="0"/>
              <a:t>kim</a:t>
            </a:r>
            <a:r>
              <a:rPr lang="en-US" dirty="0" smtClean="0"/>
              <a:t> </a:t>
            </a:r>
            <a:r>
              <a:rPr lang="en-US" dirty="0" err="1" smtClean="0"/>
              <a:t>michasiw</a:t>
            </a:r>
            <a:endParaRPr lang="en-US" dirty="0"/>
          </a:p>
        </p:txBody>
      </p:sp>
    </p:spTree>
    <p:extLst>
      <p:ext uri="{BB962C8B-B14F-4D97-AF65-F5344CB8AC3E}">
        <p14:creationId xmlns:p14="http://schemas.microsoft.com/office/powerpoint/2010/main" val="420065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Executive Director</a:t>
            </a:r>
          </a:p>
          <a:p>
            <a:r>
              <a:rPr lang="en-US" dirty="0" smtClean="0"/>
              <a:t>The Japan Foundation, Toronto</a:t>
            </a:r>
            <a:endParaRPr lang="en-US" dirty="0"/>
          </a:p>
        </p:txBody>
      </p:sp>
      <p:sp>
        <p:nvSpPr>
          <p:cNvPr id="4" name="Title 3"/>
          <p:cNvSpPr>
            <a:spLocks noGrp="1"/>
          </p:cNvSpPr>
          <p:nvPr>
            <p:ph type="title"/>
          </p:nvPr>
        </p:nvSpPr>
        <p:spPr/>
        <p:txBody>
          <a:bodyPr>
            <a:normAutofit/>
          </a:bodyPr>
          <a:lstStyle/>
          <a:p>
            <a:r>
              <a:rPr lang="en-US" dirty="0" smtClean="0"/>
              <a:t>Guest</a:t>
            </a:r>
            <a:br>
              <a:rPr lang="en-US" dirty="0" smtClean="0"/>
            </a:br>
            <a:r>
              <a:rPr lang="en-US" dirty="0"/>
              <a:t/>
            </a:r>
            <a:br>
              <a:rPr lang="en-US" dirty="0"/>
            </a:br>
            <a:r>
              <a:rPr lang="en-US" dirty="0" smtClean="0"/>
              <a:t>Mr. </a:t>
            </a:r>
            <a:r>
              <a:rPr lang="en-US" dirty="0" err="1" smtClean="0"/>
              <a:t>takashi</a:t>
            </a:r>
            <a:r>
              <a:rPr lang="en-US" dirty="0" smtClean="0"/>
              <a:t> </a:t>
            </a:r>
            <a:r>
              <a:rPr lang="en-US" dirty="0" err="1" smtClean="0"/>
              <a:t>ishida</a:t>
            </a:r>
            <a:endParaRPr lang="en-US" dirty="0"/>
          </a:p>
        </p:txBody>
      </p:sp>
    </p:spTree>
    <p:extLst>
      <p:ext uri="{BB962C8B-B14F-4D97-AF65-F5344CB8AC3E}">
        <p14:creationId xmlns:p14="http://schemas.microsoft.com/office/powerpoint/2010/main" val="371051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Chair</a:t>
            </a:r>
          </a:p>
          <a:p>
            <a:r>
              <a:rPr lang="en-US" dirty="0" smtClean="0"/>
              <a:t>Department of Languages, Literatures and Linguistics</a:t>
            </a:r>
          </a:p>
          <a:p>
            <a:r>
              <a:rPr lang="en-US" dirty="0" smtClean="0"/>
              <a:t>York University</a:t>
            </a:r>
            <a:endParaRPr lang="en-US" dirty="0"/>
          </a:p>
        </p:txBody>
      </p:sp>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Guest</a:t>
            </a:r>
            <a:br>
              <a:rPr lang="en-US" dirty="0" smtClean="0"/>
            </a:br>
            <a:r>
              <a:rPr lang="en-US" dirty="0" smtClean="0"/>
              <a:t/>
            </a:r>
            <a:br>
              <a:rPr lang="en-US" dirty="0" smtClean="0"/>
            </a:br>
            <a:r>
              <a:rPr lang="en-US" dirty="0" smtClean="0"/>
              <a:t>Professor </a:t>
            </a:r>
            <a:br>
              <a:rPr lang="en-US" dirty="0" smtClean="0"/>
            </a:br>
            <a:r>
              <a:rPr lang="en-US" dirty="0" err="1" smtClean="0"/>
              <a:t>Pietro</a:t>
            </a:r>
            <a:r>
              <a:rPr lang="en-US" dirty="0" smtClean="0"/>
              <a:t> </a:t>
            </a:r>
            <a:r>
              <a:rPr lang="en-US" dirty="0" err="1" smtClean="0"/>
              <a:t>Giordan</a:t>
            </a:r>
            <a:endParaRPr lang="en-US" dirty="0"/>
          </a:p>
        </p:txBody>
      </p:sp>
    </p:spTree>
    <p:extLst>
      <p:ext uri="{BB962C8B-B14F-4D97-AF65-F5344CB8AC3E}">
        <p14:creationId xmlns:p14="http://schemas.microsoft.com/office/powerpoint/2010/main" val="52255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CEO</a:t>
            </a:r>
          </a:p>
          <a:p>
            <a:r>
              <a:rPr lang="en-US" dirty="0" smtClean="0"/>
              <a:t>Mitsui &amp; Co. </a:t>
            </a:r>
            <a:r>
              <a:rPr lang="en-US" dirty="0"/>
              <a:t>(Canada) Ltd</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Guest</a:t>
            </a:r>
            <a:br>
              <a:rPr lang="en-US" dirty="0" smtClean="0"/>
            </a:br>
            <a:r>
              <a:rPr lang="en-US" dirty="0"/>
              <a:t/>
            </a:r>
            <a:br>
              <a:rPr lang="en-US" dirty="0"/>
            </a:br>
            <a:r>
              <a:rPr lang="en-US" dirty="0"/>
              <a:t/>
            </a:r>
            <a:br>
              <a:rPr lang="en-US" dirty="0"/>
            </a:br>
            <a:r>
              <a:rPr lang="en-US" dirty="0" smtClean="0"/>
              <a:t>Mr. Tetsuo </a:t>
            </a:r>
            <a:r>
              <a:rPr lang="en-US" dirty="0" err="1" smtClean="0"/>
              <a:t>Komuro</a:t>
            </a:r>
            <a:endParaRPr lang="en-US" dirty="0"/>
          </a:p>
        </p:txBody>
      </p:sp>
    </p:spTree>
    <p:extLst>
      <p:ext uri="{BB962C8B-B14F-4D97-AF65-F5344CB8AC3E}">
        <p14:creationId xmlns:p14="http://schemas.microsoft.com/office/powerpoint/2010/main" val="924252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CA" dirty="0"/>
              <a:t>Associate </a:t>
            </a:r>
            <a:r>
              <a:rPr lang="en-CA" dirty="0" smtClean="0"/>
              <a:t>Director </a:t>
            </a:r>
          </a:p>
          <a:p>
            <a:r>
              <a:rPr lang="en-CA" dirty="0" smtClean="0"/>
              <a:t>BBA/</a:t>
            </a:r>
            <a:r>
              <a:rPr lang="en-CA" dirty="0" err="1" smtClean="0"/>
              <a:t>iBBA</a:t>
            </a:r>
            <a:r>
              <a:rPr lang="en-CA" dirty="0" smtClean="0"/>
              <a:t> Program</a:t>
            </a:r>
          </a:p>
          <a:p>
            <a:r>
              <a:rPr lang="en-CA" dirty="0" err="1" smtClean="0"/>
              <a:t>Schulich</a:t>
            </a:r>
            <a:r>
              <a:rPr lang="en-CA" dirty="0" smtClean="0"/>
              <a:t> School of Business</a:t>
            </a:r>
            <a:endParaRPr lang="en-US" dirty="0"/>
          </a:p>
        </p:txBody>
      </p:sp>
      <p:sp>
        <p:nvSpPr>
          <p:cNvPr id="3" name="Title 2"/>
          <p:cNvSpPr>
            <a:spLocks noGrp="1"/>
          </p:cNvSpPr>
          <p:nvPr>
            <p:ph type="title"/>
          </p:nvPr>
        </p:nvSpPr>
        <p:spPr/>
        <p:txBody>
          <a:bodyPr>
            <a:normAutofit fontScale="90000"/>
          </a:bodyPr>
          <a:lstStyle/>
          <a:p>
            <a:r>
              <a:rPr lang="en-US" dirty="0" smtClean="0"/>
              <a:t>guest</a:t>
            </a:r>
            <a:br>
              <a:rPr lang="en-US" dirty="0" smtClean="0"/>
            </a:br>
            <a:r>
              <a:rPr lang="en-US" dirty="0"/>
              <a:t/>
            </a:r>
            <a:br>
              <a:rPr lang="en-US" dirty="0"/>
            </a:br>
            <a:r>
              <a:rPr lang="en-US" dirty="0" smtClean="0"/>
              <a:t>Professor </a:t>
            </a:r>
            <a:r>
              <a:rPr lang="en-US" dirty="0" err="1" smtClean="0"/>
              <a:t>farrokh</a:t>
            </a:r>
            <a:r>
              <a:rPr lang="en-US" dirty="0" smtClean="0"/>
              <a:t> </a:t>
            </a:r>
            <a:r>
              <a:rPr lang="en-US" dirty="0" err="1" smtClean="0"/>
              <a:t>zandi</a:t>
            </a:r>
            <a:endParaRPr lang="en-US" dirty="0"/>
          </a:p>
        </p:txBody>
      </p:sp>
    </p:spTree>
    <p:extLst>
      <p:ext uri="{BB962C8B-B14F-4D97-AF65-F5344CB8AC3E}">
        <p14:creationId xmlns:p14="http://schemas.microsoft.com/office/powerpoint/2010/main" val="75038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Principal</a:t>
            </a:r>
          </a:p>
          <a:p>
            <a:r>
              <a:rPr lang="en-US" dirty="0" smtClean="0"/>
              <a:t>Laureate </a:t>
            </a:r>
          </a:p>
          <a:p>
            <a:r>
              <a:rPr lang="en-US" dirty="0" smtClean="0"/>
              <a:t>International College</a:t>
            </a:r>
            <a:endParaRPr lang="en-US" dirty="0"/>
          </a:p>
        </p:txBody>
      </p:sp>
      <p:sp>
        <p:nvSpPr>
          <p:cNvPr id="3" name="Title 2"/>
          <p:cNvSpPr>
            <a:spLocks noGrp="1"/>
          </p:cNvSpPr>
          <p:nvPr>
            <p:ph type="title"/>
          </p:nvPr>
        </p:nvSpPr>
        <p:spPr/>
        <p:txBody>
          <a:bodyPr>
            <a:normAutofit fontScale="90000"/>
          </a:bodyPr>
          <a:lstStyle/>
          <a:p>
            <a:r>
              <a:rPr lang="en-US" dirty="0" smtClean="0"/>
              <a:t>guest</a:t>
            </a:r>
            <a:br>
              <a:rPr lang="en-US" dirty="0" smtClean="0"/>
            </a:br>
            <a:r>
              <a:rPr lang="en-US" dirty="0"/>
              <a:t/>
            </a:r>
            <a:br>
              <a:rPr lang="en-US" dirty="0"/>
            </a:br>
            <a:r>
              <a:rPr lang="en-US" dirty="0" smtClean="0"/>
              <a:t/>
            </a:r>
            <a:br>
              <a:rPr lang="en-US" dirty="0" smtClean="0"/>
            </a:br>
            <a:r>
              <a:rPr lang="en-US" dirty="0" smtClean="0"/>
              <a:t>Ms. </a:t>
            </a:r>
            <a:r>
              <a:rPr lang="en-US" dirty="0" err="1" smtClean="0"/>
              <a:t>beverly</a:t>
            </a:r>
            <a:r>
              <a:rPr lang="en-US" dirty="0" smtClean="0"/>
              <a:t> </a:t>
            </a:r>
            <a:r>
              <a:rPr lang="en-US" dirty="0" err="1" smtClean="0"/>
              <a:t>ohashi</a:t>
            </a:r>
            <a:endParaRPr lang="en-US" dirty="0"/>
          </a:p>
        </p:txBody>
      </p:sp>
    </p:spTree>
    <p:extLst>
      <p:ext uri="{BB962C8B-B14F-4D97-AF65-F5344CB8AC3E}">
        <p14:creationId xmlns:p14="http://schemas.microsoft.com/office/powerpoint/2010/main" val="3484637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33800" y="457200"/>
            <a:ext cx="5120640" cy="514349"/>
          </a:xfrm>
        </p:spPr>
        <p:txBody>
          <a:bodyPr/>
          <a:lstStyle/>
          <a:p>
            <a:r>
              <a:rPr lang="en-US" dirty="0" smtClean="0"/>
              <a:t>Introduction of other guests</a:t>
            </a:r>
            <a:endParaRPr lang="en-US" dirty="0"/>
          </a:p>
        </p:txBody>
      </p:sp>
      <p:sp>
        <p:nvSpPr>
          <p:cNvPr id="3" name="Title 2"/>
          <p:cNvSpPr>
            <a:spLocks noGrp="1"/>
          </p:cNvSpPr>
          <p:nvPr>
            <p:ph type="title"/>
          </p:nvPr>
        </p:nvSpPr>
        <p:spPr>
          <a:xfrm>
            <a:off x="3733800" y="1143000"/>
            <a:ext cx="5129543" cy="5410200"/>
          </a:xfrm>
        </p:spPr>
        <p:txBody>
          <a:bodyPr>
            <a:normAutofit/>
          </a:bodyPr>
          <a:lstStyle/>
          <a:p>
            <a:r>
              <a:rPr lang="en-US" sz="1400" smtClean="0"/>
              <a:t>Olender</a:t>
            </a:r>
            <a:r>
              <a:rPr lang="en-US" sz="1400" dirty="0" smtClean="0"/>
              <a:t>	            Vivian</a:t>
            </a:r>
            <a:r>
              <a:rPr lang="en-US" sz="1400" dirty="0"/>
              <a:t>	</a:t>
            </a:r>
            <a:r>
              <a:rPr lang="en-US" sz="1400" dirty="0" smtClean="0"/>
              <a:t> manager, curriculum</a:t>
            </a:r>
            <a:r>
              <a:rPr lang="en-US" sz="1400" dirty="0"/>
              <a:t/>
            </a:r>
            <a:br>
              <a:rPr lang="en-US" sz="1400" dirty="0"/>
            </a:br>
            <a:r>
              <a:rPr lang="en-US" sz="1400" dirty="0" err="1" smtClean="0"/>
              <a:t>Provenzano</a:t>
            </a:r>
            <a:r>
              <a:rPr lang="en-US" sz="1400" dirty="0"/>
              <a:t> </a:t>
            </a:r>
            <a:r>
              <a:rPr lang="en-US" sz="1400" dirty="0" smtClean="0"/>
              <a:t>      Roberta </a:t>
            </a:r>
            <a:r>
              <a:rPr lang="en-US" sz="1400" dirty="0" err="1" smtClean="0"/>
              <a:t>Iannacito</a:t>
            </a:r>
            <a:r>
              <a:rPr lang="en-US" sz="1400" dirty="0" smtClean="0"/>
              <a:t>       DUP, DLLL</a:t>
            </a:r>
            <a:r>
              <a:rPr lang="en-US" sz="1400" dirty="0"/>
              <a:t/>
            </a:r>
            <a:br>
              <a:rPr lang="en-US" sz="1400" dirty="0"/>
            </a:br>
            <a:r>
              <a:rPr lang="en-US" sz="1400" dirty="0" smtClean="0"/>
              <a:t>Anderson</a:t>
            </a:r>
            <a:r>
              <a:rPr lang="en-US" sz="1400" dirty="0"/>
              <a:t>	</a:t>
            </a:r>
            <a:r>
              <a:rPr lang="en-US" sz="1400" dirty="0" smtClean="0"/>
              <a:t>            Gordon	 Coordinator, </a:t>
            </a:r>
            <a:r>
              <a:rPr lang="en-US" sz="1400" dirty="0" err="1" smtClean="0"/>
              <a:t>eas</a:t>
            </a:r>
            <a:r>
              <a:rPr lang="en-US" sz="1400" dirty="0" smtClean="0"/>
              <a:t/>
            </a:r>
            <a:br>
              <a:rPr lang="en-US" sz="1400" dirty="0" smtClean="0"/>
            </a:br>
            <a:r>
              <a:rPr lang="en-US" sz="1400" dirty="0" err="1" smtClean="0"/>
              <a:t>Kono</a:t>
            </a:r>
            <a:r>
              <a:rPr lang="en-US" sz="1400" dirty="0"/>
              <a:t>	 </a:t>
            </a:r>
            <a:r>
              <a:rPr lang="en-US" sz="1400" dirty="0" smtClean="0"/>
              <a:t>           Chieko  	 Director, JFT</a:t>
            </a:r>
            <a:r>
              <a:rPr lang="en-US" sz="1400" dirty="0"/>
              <a:t/>
            </a:r>
            <a:br>
              <a:rPr lang="en-US" sz="1400" dirty="0"/>
            </a:br>
            <a:r>
              <a:rPr lang="en-US" sz="1400" dirty="0"/>
              <a:t>Saito	 </a:t>
            </a:r>
            <a:r>
              <a:rPr lang="en-US" sz="1400" dirty="0" smtClean="0"/>
              <a:t>           Noriko	 Program officer, </a:t>
            </a:r>
            <a:r>
              <a:rPr lang="en-US" sz="1400" dirty="0" err="1" smtClean="0"/>
              <a:t>jfT</a:t>
            </a:r>
            <a:r>
              <a:rPr lang="en-US" sz="1400" dirty="0"/>
              <a:t/>
            </a:r>
            <a:br>
              <a:rPr lang="en-US" sz="1400" dirty="0"/>
            </a:br>
            <a:r>
              <a:rPr lang="en-US" sz="1400" dirty="0" err="1"/>
              <a:t>Pragg</a:t>
            </a:r>
            <a:r>
              <a:rPr lang="en-US" sz="1400" dirty="0"/>
              <a:t>	 </a:t>
            </a:r>
            <a:r>
              <a:rPr lang="en-US" sz="1400" dirty="0" smtClean="0"/>
              <a:t>           Suzanne 	program officer, </a:t>
            </a:r>
            <a:r>
              <a:rPr lang="en-US" sz="1400" dirty="0" err="1" smtClean="0"/>
              <a:t>jft</a:t>
            </a:r>
            <a:r>
              <a:rPr lang="en-US" sz="1400" dirty="0"/>
              <a:t/>
            </a:r>
            <a:br>
              <a:rPr lang="en-US" sz="1400" dirty="0"/>
            </a:br>
            <a:r>
              <a:rPr lang="en-US" sz="1400" dirty="0"/>
              <a:t>Tanaka	 </a:t>
            </a:r>
            <a:r>
              <a:rPr lang="en-US" sz="1400" dirty="0" smtClean="0"/>
              <a:t>           Kaori 	planning officer, </a:t>
            </a:r>
            <a:r>
              <a:rPr lang="en-US" sz="1400" dirty="0" err="1" smtClean="0"/>
              <a:t>jft</a:t>
            </a:r>
            <a:r>
              <a:rPr lang="en-US" sz="1400" dirty="0"/>
              <a:t/>
            </a:r>
            <a:br>
              <a:rPr lang="en-US" sz="1400" dirty="0"/>
            </a:br>
            <a:r>
              <a:rPr lang="en-US" sz="1400" dirty="0" err="1" smtClean="0"/>
              <a:t>Goulding</a:t>
            </a:r>
            <a:r>
              <a:rPr lang="en-US" sz="1400" dirty="0" smtClean="0"/>
              <a:t>              Jay		prof. social sciences</a:t>
            </a:r>
            <a:r>
              <a:rPr lang="en-US" sz="1400" dirty="0"/>
              <a:t/>
            </a:r>
            <a:br>
              <a:rPr lang="en-US" sz="1400" dirty="0"/>
            </a:br>
            <a:r>
              <a:rPr lang="en-US" sz="1400" dirty="0"/>
              <a:t/>
            </a:r>
            <a:br>
              <a:rPr lang="en-US" sz="1400" dirty="0"/>
            </a:br>
            <a:r>
              <a:rPr lang="en-US" sz="1400" dirty="0"/>
              <a:t>Chin </a:t>
            </a:r>
            <a:r>
              <a:rPr lang="en-US" sz="1400" dirty="0" smtClean="0"/>
              <a:t>Chung          Ying		community member</a:t>
            </a:r>
            <a:r>
              <a:rPr lang="en-US" sz="1400" dirty="0"/>
              <a:t/>
            </a:r>
            <a:br>
              <a:rPr lang="en-US" sz="1400" dirty="0"/>
            </a:br>
            <a:r>
              <a:rPr lang="en-US" sz="1400" dirty="0" err="1"/>
              <a:t>Handa</a:t>
            </a:r>
            <a:r>
              <a:rPr lang="en-US" sz="1400" dirty="0"/>
              <a:t>	 </a:t>
            </a:r>
            <a:r>
              <a:rPr lang="en-US" sz="1400" dirty="0" smtClean="0"/>
              <a:t>           </a:t>
            </a:r>
            <a:r>
              <a:rPr lang="en-US" sz="1400" dirty="0" err="1" smtClean="0"/>
              <a:t>Mizue</a:t>
            </a:r>
            <a:r>
              <a:rPr lang="en-US" sz="1400" dirty="0" smtClean="0"/>
              <a:t> 	former faculty</a:t>
            </a:r>
            <a:r>
              <a:rPr lang="en-US" sz="1400" dirty="0"/>
              <a:t/>
            </a:r>
            <a:br>
              <a:rPr lang="en-US" sz="1400" dirty="0"/>
            </a:br>
            <a:r>
              <a:rPr lang="en-US" sz="1400" dirty="0"/>
              <a:t/>
            </a:r>
            <a:br>
              <a:rPr lang="en-US" sz="1400" dirty="0"/>
            </a:br>
            <a:r>
              <a:rPr lang="en-US" sz="1400" dirty="0"/>
              <a:t>Ota	 </a:t>
            </a:r>
            <a:r>
              <a:rPr lang="en-US" sz="1400" dirty="0" smtClean="0"/>
              <a:t>            Frances	minister, </a:t>
            </a:r>
            <a:r>
              <a:rPr lang="en-US" sz="1400" dirty="0" err="1" smtClean="0"/>
              <a:t>ucc</a:t>
            </a:r>
            <a:r>
              <a:rPr lang="en-US" sz="1400" dirty="0"/>
              <a:t/>
            </a:r>
            <a:br>
              <a:rPr lang="en-US" sz="1400" dirty="0"/>
            </a:br>
            <a:r>
              <a:rPr lang="en-US" sz="1400" dirty="0" err="1" smtClean="0"/>
              <a:t>Shinoda</a:t>
            </a:r>
            <a:r>
              <a:rPr lang="en-US" sz="1400" dirty="0" smtClean="0"/>
              <a:t>	             Akiko	guest speaker</a:t>
            </a:r>
            <a:r>
              <a:rPr lang="en-US" sz="1400" dirty="0"/>
              <a:t/>
            </a:r>
            <a:br>
              <a:rPr lang="en-US" sz="1400" dirty="0"/>
            </a:br>
            <a:r>
              <a:rPr lang="en-US" sz="1400" dirty="0" err="1" smtClean="0"/>
              <a:t>Sansonetti</a:t>
            </a:r>
            <a:r>
              <a:rPr lang="en-US" sz="1400" dirty="0" smtClean="0"/>
              <a:t>           Josie 	assistant to chair, </a:t>
            </a:r>
            <a:r>
              <a:rPr lang="en-US" sz="1400" dirty="0" err="1" smtClean="0"/>
              <a:t>dlll</a:t>
            </a:r>
            <a:r>
              <a:rPr lang="en-US" sz="1400" dirty="0"/>
              <a:t/>
            </a:r>
            <a:br>
              <a:rPr lang="en-US" sz="1400" dirty="0"/>
            </a:br>
            <a:r>
              <a:rPr lang="en-US" sz="1400" dirty="0"/>
              <a:t>Lee	</a:t>
            </a:r>
            <a:r>
              <a:rPr lang="en-US" sz="1400" dirty="0" smtClean="0"/>
              <a:t>             </a:t>
            </a:r>
            <a:r>
              <a:rPr lang="en-US" sz="1400" dirty="0" err="1" smtClean="0"/>
              <a:t>Ahrong</a:t>
            </a:r>
            <a:r>
              <a:rPr lang="en-US" sz="1400" dirty="0" smtClean="0"/>
              <a:t> 	</a:t>
            </a:r>
            <a:r>
              <a:rPr lang="en-US" sz="1400" dirty="0" err="1" smtClean="0"/>
              <a:t>korean</a:t>
            </a:r>
            <a:r>
              <a:rPr lang="en-US" sz="1400" dirty="0" smtClean="0"/>
              <a:t> faculty</a:t>
            </a:r>
            <a:r>
              <a:rPr lang="en-US" sz="1400" dirty="0"/>
              <a:t/>
            </a:r>
            <a:br>
              <a:rPr lang="en-US" sz="1400" dirty="0"/>
            </a:br>
            <a:r>
              <a:rPr lang="en-US" sz="1400" dirty="0"/>
              <a:t>Choi	</a:t>
            </a:r>
            <a:r>
              <a:rPr lang="en-US" sz="1400" dirty="0" smtClean="0"/>
              <a:t>             </a:t>
            </a:r>
            <a:r>
              <a:rPr lang="en-US" sz="1400" dirty="0" err="1" smtClean="0"/>
              <a:t>Yujeong</a:t>
            </a:r>
            <a:r>
              <a:rPr lang="en-US" sz="1400" dirty="0" smtClean="0"/>
              <a:t>	</a:t>
            </a:r>
            <a:r>
              <a:rPr lang="en-US" sz="1400" dirty="0" err="1" smtClean="0"/>
              <a:t>korean</a:t>
            </a:r>
            <a:r>
              <a:rPr lang="en-US" sz="1400" dirty="0" smtClean="0"/>
              <a:t> faculty</a:t>
            </a:r>
            <a:r>
              <a:rPr lang="en-US" sz="1400" dirty="0"/>
              <a:t/>
            </a:r>
            <a:br>
              <a:rPr lang="en-US" sz="1400" dirty="0"/>
            </a:br>
            <a:r>
              <a:rPr lang="en-US" sz="1400" dirty="0"/>
              <a:t>Poole	</a:t>
            </a:r>
            <a:r>
              <a:rPr lang="en-US" sz="1400" dirty="0" smtClean="0"/>
              <a:t>             Jim		coordinator, </a:t>
            </a:r>
            <a:r>
              <a:rPr lang="en-US" sz="1400" dirty="0" err="1" smtClean="0"/>
              <a:t>vC</a:t>
            </a:r>
            <a:r>
              <a:rPr lang="en-US" sz="1400" dirty="0" smtClean="0"/>
              <a:t>, UIT</a:t>
            </a:r>
            <a:r>
              <a:rPr lang="en-US" sz="1400" dirty="0"/>
              <a:t/>
            </a:r>
            <a:br>
              <a:rPr lang="en-US" sz="1400" dirty="0"/>
            </a:br>
            <a:endParaRPr lang="en-US" sz="1400" dirty="0"/>
          </a:p>
        </p:txBody>
      </p:sp>
    </p:spTree>
    <p:extLst>
      <p:ext uri="{BB962C8B-B14F-4D97-AF65-F5344CB8AC3E}">
        <p14:creationId xmlns:p14="http://schemas.microsoft.com/office/powerpoint/2010/main" val="354303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524000"/>
          </a:xfrm>
        </p:spPr>
        <p:txBody>
          <a:bodyPr>
            <a:normAutofit/>
          </a:bodyPr>
          <a:lstStyle/>
          <a:p>
            <a:r>
              <a:rPr lang="en-US" dirty="0" smtClean="0"/>
              <a:t>Professor Ken Coates</a:t>
            </a:r>
            <a:br>
              <a:rPr lang="en-US" dirty="0" smtClean="0"/>
            </a:br>
            <a:r>
              <a:rPr lang="en-US" sz="2700" dirty="0" smtClean="0"/>
              <a:t>Former President of JSAC, University of Saskatchewan</a:t>
            </a:r>
            <a:endParaRPr lang="en-US" sz="27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696200" y="4876800"/>
            <a:ext cx="1295400" cy="1943100"/>
          </a:xfrm>
        </p:spPr>
      </p:pic>
      <p:sp>
        <p:nvSpPr>
          <p:cNvPr id="3" name="Rectangle 2"/>
          <p:cNvSpPr/>
          <p:nvPr/>
        </p:nvSpPr>
        <p:spPr>
          <a:xfrm>
            <a:off x="381000" y="1981200"/>
            <a:ext cx="7239000" cy="4524315"/>
          </a:xfrm>
          <a:prstGeom prst="rect">
            <a:avLst/>
          </a:prstGeom>
        </p:spPr>
        <p:txBody>
          <a:bodyPr wrap="square">
            <a:spAutoFit/>
          </a:bodyPr>
          <a:lstStyle/>
          <a:p>
            <a:r>
              <a:rPr lang="en-US" sz="1600" dirty="0"/>
              <a:t>Despite widespread news about the supposed decline in the Humanities, there is a fascinating and positive trend on many university campuses in Canada. Students are genuinely interested in language and cultural studies. At York University, where Professor Norio Ota has been leading a long-term effort to promote the academic study of Japan, enrollment numbers have been strong and growing. Buoyed by strong student interest, Professor Ota and his colleagues have been working tirelessly to create a new Minor in Japan Studies. As the past President of the Japan Studies Association of Canada, I had the opportunity to examine the proposal that was placed before York University. The Minor is a model of academy efficiency and impact, allowing students to combine their interest in Japan with studies in other discipline. On behalf of JSAC, I was delighted to endorse the Minor proposal. I was even more pleased to learn from Professor Ota that the program had been approved by the York Senate. Japan Studies remains strong in Canada, driven by the joint commitment of students eager to learn about the country and faculty members like Professor Ota. Congratulations to the Japan Studies faculty members at York. Many thanks to the Japan Foundation for their continuing support of Japan Studies in Canada. This is a wonderful achievement in Japan Studies.  </a:t>
            </a:r>
          </a:p>
        </p:txBody>
      </p:sp>
    </p:spTree>
    <p:extLst>
      <p:ext uri="{BB962C8B-B14F-4D97-AF65-F5344CB8AC3E}">
        <p14:creationId xmlns:p14="http://schemas.microsoft.com/office/powerpoint/2010/main" val="4026108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865</TotalTime>
  <Words>1228</Words>
  <Application>Microsoft Office PowerPoint</Application>
  <PresentationFormat>On-screen Show (4:3)</PresentationFormat>
  <Paragraphs>103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Soho</vt:lpstr>
      <vt:lpstr>Launching reception for:  Honours Minor Degree Program in japanese Studies</vt:lpstr>
      <vt:lpstr>Welcome  Professor  kim michasiw</vt:lpstr>
      <vt:lpstr>Guest  Mr. takashi ishida</vt:lpstr>
      <vt:lpstr> Guest  Professor  Pietro Giordan</vt:lpstr>
      <vt:lpstr>Guest   Mr. Tetsuo Komuro</vt:lpstr>
      <vt:lpstr>guest  Professor farrokh zandi</vt:lpstr>
      <vt:lpstr>guest   Ms. beverly ohashi</vt:lpstr>
      <vt:lpstr>Olender             Vivian  manager, curriculum Provenzano       Roberta Iannacito       DUP, DLLL Anderson             Gordon  Coordinator, eas Kono             Chieko    Director, JFT Saito             Noriko  Program officer, jfT Pragg             Suzanne  program officer, jft Tanaka             Kaori  planning officer, jft Goulding              Jay  prof. social sciences  Chin Chung          Ying  community member Handa             Mizue  former faculty  Ota              Frances minister, ucc Shinoda              Akiko guest speaker Sansonetti           Josie  assistant to chair, dlll Lee              Ahrong  korean faculty Choi              Yujeong korean faculty Poole              Jim  coordinator, vC, UIT </vt:lpstr>
      <vt:lpstr>Professor Ken Coates Former President of JSAC, University of Saskatchewan</vt:lpstr>
      <vt:lpstr>Professor Sheila Embleton Former VP Academic, York University</vt:lpstr>
      <vt:lpstr>Professor Fumiko Ikawa-Smith Former President of JSAC, McGill University</vt:lpstr>
      <vt:lpstr>Professor martin singer dean Faculty of Liberal Arts and Professional Studies   Dr. Vivian Olender, Ph.D.  Curriculum Manager  Faculty of Liberal Arts and Professional Studies  Office of the Dean   Professor Sheila embleton former vice president academic  &amp; provost  ms. Cheryl Underhill  Assistant Secretary of the University  University Secretariat  rev. Frances e. ota Minister United church of canada</vt:lpstr>
      <vt:lpstr>   Students  Ms. Lily mcdermit Mr. Tony Diu</vt:lpstr>
      <vt:lpstr>Prof. kiyoko toratani prof. noriko yabuki-soh prof. kumiko inutsuka prof. akiko mitsui  prof. norio ota (coordinator)</vt:lpstr>
      <vt:lpstr>Japanese Studies Program @ York University</vt:lpstr>
      <vt:lpstr>Honours Minor Degree program in Japanese Studies </vt:lpstr>
      <vt:lpstr>Please visit the following web site of the japanese studies program. URL: http://buna.yorku.ca/   Please contact the coordinator of the Japanese studies program. Professor Norio Ota phone: 416-736-2100 ext. 88750 e-mail:  nota@yorku.Ca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Minor Degree |Program</dc:title>
  <dc:creator>Windows User</dc:creator>
  <cp:lastModifiedBy>nota</cp:lastModifiedBy>
  <cp:revision>30</cp:revision>
  <dcterms:created xsi:type="dcterms:W3CDTF">2013-11-11T02:17:07Z</dcterms:created>
  <dcterms:modified xsi:type="dcterms:W3CDTF">2013-11-15T11:47:39Z</dcterms:modified>
</cp:coreProperties>
</file>